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6" r:id="rId1"/>
  </p:sldMasterIdLst>
  <p:notesMasterIdLst>
    <p:notesMasterId r:id="rId98"/>
  </p:notesMasterIdLst>
  <p:sldIdLst>
    <p:sldId id="339" r:id="rId2"/>
    <p:sldId id="1011" r:id="rId3"/>
    <p:sldId id="895" r:id="rId4"/>
    <p:sldId id="896" r:id="rId5"/>
    <p:sldId id="897" r:id="rId6"/>
    <p:sldId id="1009" r:id="rId7"/>
    <p:sldId id="899" r:id="rId8"/>
    <p:sldId id="898" r:id="rId9"/>
    <p:sldId id="900" r:id="rId10"/>
    <p:sldId id="901" r:id="rId11"/>
    <p:sldId id="902" r:id="rId12"/>
    <p:sldId id="946" r:id="rId13"/>
    <p:sldId id="984" r:id="rId14"/>
    <p:sldId id="903" r:id="rId15"/>
    <p:sldId id="904" r:id="rId16"/>
    <p:sldId id="905" r:id="rId17"/>
    <p:sldId id="906" r:id="rId18"/>
    <p:sldId id="947" r:id="rId19"/>
    <p:sldId id="952" r:id="rId20"/>
    <p:sldId id="907" r:id="rId21"/>
    <p:sldId id="1012" r:id="rId22"/>
    <p:sldId id="1013" r:id="rId23"/>
    <p:sldId id="908" r:id="rId24"/>
    <p:sldId id="909" r:id="rId25"/>
    <p:sldId id="953" r:id="rId26"/>
    <p:sldId id="911" r:id="rId27"/>
    <p:sldId id="912" r:id="rId28"/>
    <p:sldId id="913" r:id="rId29"/>
    <p:sldId id="914" r:id="rId30"/>
    <p:sldId id="915" r:id="rId31"/>
    <p:sldId id="916" r:id="rId32"/>
    <p:sldId id="989" r:id="rId33"/>
    <p:sldId id="990" r:id="rId34"/>
    <p:sldId id="980" r:id="rId35"/>
    <p:sldId id="981" r:id="rId36"/>
    <p:sldId id="918" r:id="rId37"/>
    <p:sldId id="919" r:id="rId38"/>
    <p:sldId id="920" r:id="rId39"/>
    <p:sldId id="921" r:id="rId40"/>
    <p:sldId id="922" r:id="rId41"/>
    <p:sldId id="923" r:id="rId42"/>
    <p:sldId id="924" r:id="rId43"/>
    <p:sldId id="925" r:id="rId44"/>
    <p:sldId id="991" r:id="rId45"/>
    <p:sldId id="949" r:id="rId46"/>
    <p:sldId id="926" r:id="rId47"/>
    <p:sldId id="927" r:id="rId48"/>
    <p:sldId id="929" r:id="rId49"/>
    <p:sldId id="928" r:id="rId50"/>
    <p:sldId id="954" r:id="rId51"/>
    <p:sldId id="930" r:id="rId52"/>
    <p:sldId id="931" r:id="rId53"/>
    <p:sldId id="993" r:id="rId54"/>
    <p:sldId id="992" r:id="rId55"/>
    <p:sldId id="994" r:id="rId56"/>
    <p:sldId id="955" r:id="rId57"/>
    <p:sldId id="995" r:id="rId58"/>
    <p:sldId id="932" r:id="rId59"/>
    <p:sldId id="933" r:id="rId60"/>
    <p:sldId id="956" r:id="rId61"/>
    <p:sldId id="935" r:id="rId62"/>
    <p:sldId id="934" r:id="rId63"/>
    <p:sldId id="957" r:id="rId64"/>
    <p:sldId id="996" r:id="rId65"/>
    <p:sldId id="958" r:id="rId66"/>
    <p:sldId id="1014" r:id="rId67"/>
    <p:sldId id="1015" r:id="rId68"/>
    <p:sldId id="998" r:id="rId69"/>
    <p:sldId id="999" r:id="rId70"/>
    <p:sldId id="1000" r:id="rId71"/>
    <p:sldId id="939" r:id="rId72"/>
    <p:sldId id="940" r:id="rId73"/>
    <p:sldId id="941" r:id="rId74"/>
    <p:sldId id="942" r:id="rId75"/>
    <p:sldId id="959" r:id="rId76"/>
    <p:sldId id="1001" r:id="rId77"/>
    <p:sldId id="962" r:id="rId78"/>
    <p:sldId id="963" r:id="rId79"/>
    <p:sldId id="964" r:id="rId80"/>
    <p:sldId id="1016" r:id="rId81"/>
    <p:sldId id="943" r:id="rId82"/>
    <p:sldId id="945" r:id="rId83"/>
    <p:sldId id="944" r:id="rId84"/>
    <p:sldId id="966" r:id="rId85"/>
    <p:sldId id="965" r:id="rId86"/>
    <p:sldId id="975" r:id="rId87"/>
    <p:sldId id="976" r:id="rId88"/>
    <p:sldId id="967" r:id="rId89"/>
    <p:sldId id="1002" r:id="rId90"/>
    <p:sldId id="968" r:id="rId91"/>
    <p:sldId id="1003" r:id="rId92"/>
    <p:sldId id="969" r:id="rId93"/>
    <p:sldId id="1005" r:id="rId94"/>
    <p:sldId id="1006" r:id="rId95"/>
    <p:sldId id="1007" r:id="rId96"/>
    <p:sldId id="1008" r:id="rId9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 horzBarState="maximized">
    <p:restoredLeft sz="14037" autoAdjust="0"/>
    <p:restoredTop sz="93780" autoAdjust="0"/>
  </p:normalViewPr>
  <p:slideViewPr>
    <p:cSldViewPr>
      <p:cViewPr varScale="1">
        <p:scale>
          <a:sx n="84" d="100"/>
          <a:sy n="84" d="100"/>
        </p:scale>
        <p:origin x="110" y="331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7" d="100"/>
          <a:sy n="67" d="100"/>
        </p:scale>
        <p:origin x="2784" y="6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presProps" Target="presProps.xml"/><Relationship Id="rId10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notesMaster" Target="notesMasters/notesMaster1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8057B7-EFC7-4AC6-B479-CDD44EB7D654}" type="datetimeFigureOut">
              <a:rPr lang="ko-KR" altLang="en-US" smtClean="0"/>
              <a:t>21-07-21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EDD92F-6552-427E-B1F2-FAEB3F7EF1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77293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defTabSz="97520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097769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09720" y="3643314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Candara" panose="020E0502030303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0" lang="ko-KR" altLang="en-US"/>
              <a:t>마스터 부제목 스타일 편집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C3DFC-D19E-4489-81A0-2BEACF4D5BEA}" type="datetime1">
              <a:rPr lang="ko-KR" altLang="en-US" smtClean="0"/>
              <a:t>21-07-21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200"/>
            </a:lvl1pPr>
          </a:lstStyle>
          <a:p>
            <a:r>
              <a:rPr lang="en-US" altLang="ko-KR" dirty="0"/>
              <a:t>Chapter 1 – Basic concepts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10978752" y="6520260"/>
            <a:ext cx="1165920" cy="365125"/>
          </a:xfrm>
        </p:spPr>
        <p:txBody>
          <a:bodyPr/>
          <a:lstStyle/>
          <a:p>
            <a:fld id="{9085FD98-BA4B-4537-9251-5519BF53286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grpSp>
        <p:nvGrpSpPr>
          <p:cNvPr id="7" name="그룹 6"/>
          <p:cNvGrpSpPr/>
          <p:nvPr/>
        </p:nvGrpSpPr>
        <p:grpSpPr>
          <a:xfrm>
            <a:off x="95210" y="87922"/>
            <a:ext cx="336161" cy="244734"/>
            <a:chOff x="13317" y="34771"/>
            <a:chExt cx="956569" cy="1006475"/>
          </a:xfrm>
        </p:grpSpPr>
        <p:sp>
          <p:nvSpPr>
            <p:cNvPr id="15" name="자유형 14"/>
            <p:cNvSpPr>
              <a:spLocks/>
            </p:cNvSpPr>
            <p:nvPr/>
          </p:nvSpPr>
          <p:spPr bwMode="gray">
            <a:xfrm>
              <a:off x="356217" y="34771"/>
              <a:ext cx="315913" cy="314325"/>
            </a:xfrm>
            <a:custGeom>
              <a:avLst/>
              <a:gdLst/>
              <a:ahLst/>
              <a:cxnLst>
                <a:cxn ang="0">
                  <a:pos x="94" y="723"/>
                </a:cxn>
                <a:cxn ang="0">
                  <a:pos x="655" y="725"/>
                </a:cxn>
                <a:cxn ang="0">
                  <a:pos x="727" y="657"/>
                </a:cxn>
                <a:cxn ang="0">
                  <a:pos x="725" y="77"/>
                </a:cxn>
                <a:cxn ang="0">
                  <a:pos x="659" y="5"/>
                </a:cxn>
                <a:cxn ang="0">
                  <a:pos x="97" y="5"/>
                </a:cxn>
                <a:cxn ang="0">
                  <a:pos x="14" y="76"/>
                </a:cxn>
                <a:cxn ang="0">
                  <a:pos x="13" y="654"/>
                </a:cxn>
                <a:cxn ang="0">
                  <a:pos x="94" y="723"/>
                </a:cxn>
              </a:cxnLst>
              <a:rect l="0" t="0" r="0" b="0"/>
              <a:pathLst>
                <a:path w="727" h="725">
                  <a:moveTo>
                    <a:pt x="94" y="723"/>
                  </a:moveTo>
                  <a:cubicBezTo>
                    <a:pt x="94" y="723"/>
                    <a:pt x="375" y="725"/>
                    <a:pt x="655" y="725"/>
                  </a:cubicBezTo>
                  <a:cubicBezTo>
                    <a:pt x="716" y="716"/>
                    <a:pt x="727" y="657"/>
                    <a:pt x="727" y="657"/>
                  </a:cubicBezTo>
                  <a:cubicBezTo>
                    <a:pt x="727" y="657"/>
                    <a:pt x="726" y="367"/>
                    <a:pt x="725" y="77"/>
                  </a:cubicBezTo>
                  <a:cubicBezTo>
                    <a:pt x="722" y="9"/>
                    <a:pt x="659" y="5"/>
                    <a:pt x="659" y="5"/>
                  </a:cubicBezTo>
                  <a:cubicBezTo>
                    <a:pt x="659" y="5"/>
                    <a:pt x="378" y="5"/>
                    <a:pt x="97" y="5"/>
                  </a:cubicBezTo>
                  <a:cubicBezTo>
                    <a:pt x="14" y="0"/>
                    <a:pt x="14" y="76"/>
                    <a:pt x="14" y="76"/>
                  </a:cubicBezTo>
                  <a:cubicBezTo>
                    <a:pt x="14" y="76"/>
                    <a:pt x="0" y="546"/>
                    <a:pt x="13" y="654"/>
                  </a:cubicBezTo>
                  <a:cubicBezTo>
                    <a:pt x="13" y="654"/>
                    <a:pt x="19" y="723"/>
                    <a:pt x="94" y="723"/>
                  </a:cubicBez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anchor="ctr" compatLnSpc="1"/>
            <a:lstStyle/>
            <a:p>
              <a:endParaRPr kumimoji="0" lang="ko-KR" altLang="en-US" sz="1800"/>
            </a:p>
          </p:txBody>
        </p:sp>
        <p:sp>
          <p:nvSpPr>
            <p:cNvPr id="16" name="자유형 15"/>
            <p:cNvSpPr>
              <a:spLocks/>
            </p:cNvSpPr>
            <p:nvPr/>
          </p:nvSpPr>
          <p:spPr bwMode="gray">
            <a:xfrm>
              <a:off x="13317" y="726921"/>
              <a:ext cx="314325" cy="314325"/>
            </a:xfrm>
            <a:custGeom>
              <a:avLst/>
              <a:gdLst/>
              <a:ahLst/>
              <a:cxnLst>
                <a:cxn ang="0">
                  <a:pos x="94" y="723"/>
                </a:cxn>
                <a:cxn ang="0">
                  <a:pos x="655" y="725"/>
                </a:cxn>
                <a:cxn ang="0">
                  <a:pos x="727" y="657"/>
                </a:cxn>
                <a:cxn ang="0">
                  <a:pos x="725" y="77"/>
                </a:cxn>
                <a:cxn ang="0">
                  <a:pos x="659" y="5"/>
                </a:cxn>
                <a:cxn ang="0">
                  <a:pos x="97" y="5"/>
                </a:cxn>
                <a:cxn ang="0">
                  <a:pos x="14" y="76"/>
                </a:cxn>
                <a:cxn ang="0">
                  <a:pos x="13" y="654"/>
                </a:cxn>
                <a:cxn ang="0">
                  <a:pos x="94" y="723"/>
                </a:cxn>
              </a:cxnLst>
              <a:rect l="0" t="0" r="0" b="0"/>
              <a:pathLst>
                <a:path w="727" h="725">
                  <a:moveTo>
                    <a:pt x="94" y="723"/>
                  </a:moveTo>
                  <a:cubicBezTo>
                    <a:pt x="94" y="723"/>
                    <a:pt x="375" y="725"/>
                    <a:pt x="655" y="725"/>
                  </a:cubicBezTo>
                  <a:cubicBezTo>
                    <a:pt x="716" y="716"/>
                    <a:pt x="727" y="657"/>
                    <a:pt x="727" y="657"/>
                  </a:cubicBezTo>
                  <a:cubicBezTo>
                    <a:pt x="727" y="657"/>
                    <a:pt x="726" y="367"/>
                    <a:pt x="725" y="77"/>
                  </a:cubicBezTo>
                  <a:cubicBezTo>
                    <a:pt x="722" y="9"/>
                    <a:pt x="659" y="5"/>
                    <a:pt x="659" y="5"/>
                  </a:cubicBezTo>
                  <a:cubicBezTo>
                    <a:pt x="659" y="5"/>
                    <a:pt x="378" y="5"/>
                    <a:pt x="97" y="5"/>
                  </a:cubicBezTo>
                  <a:cubicBezTo>
                    <a:pt x="14" y="0"/>
                    <a:pt x="14" y="76"/>
                    <a:pt x="14" y="76"/>
                  </a:cubicBezTo>
                  <a:cubicBezTo>
                    <a:pt x="14" y="76"/>
                    <a:pt x="0" y="546"/>
                    <a:pt x="13" y="654"/>
                  </a:cubicBezTo>
                  <a:cubicBezTo>
                    <a:pt x="13" y="654"/>
                    <a:pt x="19" y="723"/>
                    <a:pt x="94" y="723"/>
                  </a:cubicBez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anchor="ctr" compatLnSpc="1"/>
            <a:lstStyle/>
            <a:p>
              <a:endParaRPr kumimoji="0" lang="ko-KR" altLang="en-US" sz="1800"/>
            </a:p>
          </p:txBody>
        </p:sp>
        <p:sp>
          <p:nvSpPr>
            <p:cNvPr id="17" name="자유형 16"/>
            <p:cNvSpPr>
              <a:spLocks/>
            </p:cNvSpPr>
            <p:nvPr/>
          </p:nvSpPr>
          <p:spPr bwMode="gray">
            <a:xfrm>
              <a:off x="16492" y="34771"/>
              <a:ext cx="315913" cy="314325"/>
            </a:xfrm>
            <a:custGeom>
              <a:avLst/>
              <a:gdLst/>
              <a:ahLst/>
              <a:cxnLst>
                <a:cxn ang="0">
                  <a:pos x="94" y="723"/>
                </a:cxn>
                <a:cxn ang="0">
                  <a:pos x="655" y="725"/>
                </a:cxn>
                <a:cxn ang="0">
                  <a:pos x="727" y="657"/>
                </a:cxn>
                <a:cxn ang="0">
                  <a:pos x="725" y="77"/>
                </a:cxn>
                <a:cxn ang="0">
                  <a:pos x="659" y="5"/>
                </a:cxn>
                <a:cxn ang="0">
                  <a:pos x="97" y="5"/>
                </a:cxn>
                <a:cxn ang="0">
                  <a:pos x="14" y="76"/>
                </a:cxn>
                <a:cxn ang="0">
                  <a:pos x="13" y="654"/>
                </a:cxn>
                <a:cxn ang="0">
                  <a:pos x="94" y="723"/>
                </a:cxn>
              </a:cxnLst>
              <a:rect l="0" t="0" r="0" b="0"/>
              <a:pathLst>
                <a:path w="727" h="725">
                  <a:moveTo>
                    <a:pt x="94" y="723"/>
                  </a:moveTo>
                  <a:cubicBezTo>
                    <a:pt x="94" y="723"/>
                    <a:pt x="375" y="725"/>
                    <a:pt x="655" y="725"/>
                  </a:cubicBezTo>
                  <a:cubicBezTo>
                    <a:pt x="716" y="716"/>
                    <a:pt x="727" y="657"/>
                    <a:pt x="727" y="657"/>
                  </a:cubicBezTo>
                  <a:cubicBezTo>
                    <a:pt x="727" y="657"/>
                    <a:pt x="726" y="367"/>
                    <a:pt x="725" y="77"/>
                  </a:cubicBezTo>
                  <a:cubicBezTo>
                    <a:pt x="722" y="9"/>
                    <a:pt x="659" y="5"/>
                    <a:pt x="659" y="5"/>
                  </a:cubicBezTo>
                  <a:cubicBezTo>
                    <a:pt x="659" y="5"/>
                    <a:pt x="378" y="5"/>
                    <a:pt x="97" y="5"/>
                  </a:cubicBezTo>
                  <a:cubicBezTo>
                    <a:pt x="14" y="0"/>
                    <a:pt x="14" y="76"/>
                    <a:pt x="14" y="76"/>
                  </a:cubicBezTo>
                  <a:cubicBezTo>
                    <a:pt x="14" y="76"/>
                    <a:pt x="0" y="546"/>
                    <a:pt x="13" y="654"/>
                  </a:cubicBezTo>
                  <a:cubicBezTo>
                    <a:pt x="13" y="654"/>
                    <a:pt x="19" y="723"/>
                    <a:pt x="94" y="723"/>
                  </a:cubicBezTo>
                  <a:close/>
                </a:path>
              </a:pathLst>
            </a:custGeom>
            <a:solidFill>
              <a:srgbClr val="3F949A">
                <a:alpha val="6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anchor="ctr" compatLnSpc="1"/>
            <a:lstStyle/>
            <a:p>
              <a:endParaRPr kumimoji="0" lang="ko-KR" altLang="en-US" sz="1800"/>
            </a:p>
          </p:txBody>
        </p:sp>
        <p:sp>
          <p:nvSpPr>
            <p:cNvPr id="19" name="자유형 18"/>
            <p:cNvSpPr>
              <a:spLocks/>
            </p:cNvSpPr>
            <p:nvPr/>
          </p:nvSpPr>
          <p:spPr bwMode="gray">
            <a:xfrm>
              <a:off x="360286" y="376562"/>
              <a:ext cx="609600" cy="653989"/>
            </a:xfrm>
            <a:custGeom>
              <a:avLst/>
              <a:gdLst/>
              <a:ahLst/>
              <a:cxnLst>
                <a:cxn ang="0">
                  <a:pos x="94" y="723"/>
                </a:cxn>
                <a:cxn ang="0">
                  <a:pos x="655" y="725"/>
                </a:cxn>
                <a:cxn ang="0">
                  <a:pos x="727" y="657"/>
                </a:cxn>
                <a:cxn ang="0">
                  <a:pos x="725" y="77"/>
                </a:cxn>
                <a:cxn ang="0">
                  <a:pos x="659" y="5"/>
                </a:cxn>
                <a:cxn ang="0">
                  <a:pos x="97" y="5"/>
                </a:cxn>
                <a:cxn ang="0">
                  <a:pos x="14" y="76"/>
                </a:cxn>
                <a:cxn ang="0">
                  <a:pos x="13" y="654"/>
                </a:cxn>
                <a:cxn ang="0">
                  <a:pos x="94" y="723"/>
                </a:cxn>
              </a:cxnLst>
              <a:rect l="0" t="0" r="0" b="0"/>
              <a:pathLst>
                <a:path w="727" h="725">
                  <a:moveTo>
                    <a:pt x="94" y="723"/>
                  </a:moveTo>
                  <a:cubicBezTo>
                    <a:pt x="94" y="723"/>
                    <a:pt x="375" y="725"/>
                    <a:pt x="655" y="725"/>
                  </a:cubicBezTo>
                  <a:cubicBezTo>
                    <a:pt x="716" y="716"/>
                    <a:pt x="727" y="657"/>
                    <a:pt x="727" y="657"/>
                  </a:cubicBezTo>
                  <a:cubicBezTo>
                    <a:pt x="727" y="657"/>
                    <a:pt x="726" y="367"/>
                    <a:pt x="725" y="77"/>
                  </a:cubicBezTo>
                  <a:cubicBezTo>
                    <a:pt x="722" y="9"/>
                    <a:pt x="659" y="5"/>
                    <a:pt x="659" y="5"/>
                  </a:cubicBezTo>
                  <a:cubicBezTo>
                    <a:pt x="659" y="5"/>
                    <a:pt x="378" y="5"/>
                    <a:pt x="97" y="5"/>
                  </a:cubicBezTo>
                  <a:cubicBezTo>
                    <a:pt x="14" y="0"/>
                    <a:pt x="14" y="76"/>
                    <a:pt x="14" y="76"/>
                  </a:cubicBezTo>
                  <a:cubicBezTo>
                    <a:pt x="14" y="76"/>
                    <a:pt x="0" y="546"/>
                    <a:pt x="13" y="654"/>
                  </a:cubicBezTo>
                  <a:cubicBezTo>
                    <a:pt x="13" y="654"/>
                    <a:pt x="19" y="723"/>
                    <a:pt x="94" y="723"/>
                  </a:cubicBezTo>
                  <a:close/>
                </a:path>
              </a:pathLst>
            </a:custGeom>
            <a:solidFill>
              <a:schemeClr val="accent1">
                <a:alpha val="5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anchor="ctr" compatLnSpc="1"/>
            <a:lstStyle/>
            <a:p>
              <a:endParaRPr kumimoji="0" lang="ko-KR" altLang="en-US" sz="1800"/>
            </a:p>
          </p:txBody>
        </p:sp>
      </p:grpSp>
      <p:sp>
        <p:nvSpPr>
          <p:cNvPr id="21" name="제목 20"/>
          <p:cNvSpPr>
            <a:spLocks noGrp="1"/>
          </p:cNvSpPr>
          <p:nvPr>
            <p:ph type="ctrTitle"/>
          </p:nvPr>
        </p:nvSpPr>
        <p:spPr>
          <a:xfrm>
            <a:off x="609600" y="2285992"/>
            <a:ext cx="10972800" cy="1143000"/>
          </a:xfrm>
        </p:spPr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71461" y="1600203"/>
            <a:ext cx="11010939" cy="4525963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86EA6-D9DB-42E3-9CF4-5FF064BCCBD4}" type="datetime1">
              <a:rPr lang="ko-KR" altLang="en-US" smtClean="0"/>
              <a:t>21-07-21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200"/>
            </a:lvl1pPr>
          </a:lstStyle>
          <a:p>
            <a:r>
              <a:rPr lang="en-US" altLang="ko-KR"/>
              <a:t>Chapter 1 – Basic concepts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5FD98-BA4B-4537-9251-5519BF532862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23968" y="357166"/>
            <a:ext cx="9963181" cy="1000132"/>
          </a:xfrm>
        </p:spPr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19219" y="1857365"/>
            <a:ext cx="9209572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2C130B-BDA3-4432-AD22-7228F2591A72}" type="datetime1">
              <a:rPr lang="ko-KR" altLang="en-US" smtClean="0"/>
              <a:t>21-07-21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Data Structures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5FD98-BA4B-4537-9251-5519BF532862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619219" y="3286125"/>
            <a:ext cx="9220192" cy="1500187"/>
          </a:xfrm>
        </p:spPr>
        <p:txBody>
          <a:bodyPr anchor="t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/>
                </a:solidFill>
              </a:defRPr>
            </a:lvl2pPr>
            <a:lvl3pPr marL="914400" indent="0">
              <a:buNone/>
              <a:defRPr sz="1600">
                <a:solidFill>
                  <a:schemeClr val="tx1"/>
                </a:solidFill>
              </a:defRPr>
            </a:lvl3pPr>
            <a:lvl4pPr marL="1371600" indent="0">
              <a:buNone/>
              <a:defRPr sz="1400">
                <a:solidFill>
                  <a:schemeClr val="tx1"/>
                </a:solidFill>
              </a:defRPr>
            </a:lvl4pPr>
            <a:lvl5pPr marL="1828800" indent="0">
              <a:buNone/>
              <a:defRPr sz="1400">
                <a:solidFill>
                  <a:schemeClr val="tx1"/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n>
                  <a:noFill/>
                  <a:prstDash val="solid"/>
                </a:ln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49B2E-AC5C-4CA1-A2FD-F4A945DECCCA}" type="datetime1">
              <a:rPr lang="ko-KR" altLang="en-US" smtClean="0"/>
              <a:t>21-07-21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Data Structures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5FD98-BA4B-4537-9251-5519BF532862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78754-33AA-481A-B885-58843B94B2EC}" type="datetime1">
              <a:rPr lang="ko-KR" altLang="en-US" smtClean="0"/>
              <a:t>21-07-21</a:t>
            </a:fld>
            <a:endParaRPr lang="ko-KR" altLang="en-US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Data Structures</a:t>
            </a:r>
            <a:endParaRPr lang="ko-KR" altLang="en-US" dirty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>
          <a:xfrm>
            <a:off x="11074763" y="6448252"/>
            <a:ext cx="1069909" cy="365125"/>
          </a:xfrm>
        </p:spPr>
        <p:txBody>
          <a:bodyPr/>
          <a:lstStyle/>
          <a:p>
            <a:fld id="{9085FD98-BA4B-4537-9251-5519BF532862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6">
            <a:extLst>
              <a:ext uri="{FF2B5EF4-FFF2-40B4-BE49-F238E27FC236}">
                <a16:creationId xmlns:a16="http://schemas.microsoft.com/office/drawing/2014/main" id="{1A30D08B-6A2C-4E5C-954E-5A9451075AAD}"/>
              </a:ext>
            </a:extLst>
          </p:cNvPr>
          <p:cNvSpPr/>
          <p:nvPr userDrawn="1"/>
        </p:nvSpPr>
        <p:spPr>
          <a:xfrm>
            <a:off x="-13912" y="2564904"/>
            <a:ext cx="12205912" cy="1900239"/>
          </a:xfrm>
          <a:prstGeom prst="rect">
            <a:avLst/>
          </a:prstGeom>
          <a:solidFill>
            <a:srgbClr val="373B71"/>
          </a:solidFill>
          <a:ln w="12700">
            <a:miter lim="400000"/>
          </a:ln>
        </p:spPr>
        <p:txBody>
          <a:bodyPr lIns="32146" rIns="32146" anchor="ctr"/>
          <a:lstStyle/>
          <a:p>
            <a:pPr algn="ctr" defTabSz="642915">
              <a:defRPr sz="13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sz="914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10695215" y="6353630"/>
            <a:ext cx="1359292" cy="365125"/>
          </a:xfrm>
        </p:spPr>
        <p:txBody>
          <a:bodyPr/>
          <a:lstStyle/>
          <a:p>
            <a:fld id="{9085FD98-BA4B-4537-9251-5519BF53286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14" name="직선 연결선 17">
            <a:extLst>
              <a:ext uri="{FF2B5EF4-FFF2-40B4-BE49-F238E27FC236}">
                <a16:creationId xmlns:a16="http://schemas.microsoft.com/office/drawing/2014/main" id="{FC247EF8-0ADA-45BD-9620-8C31A179F74F}"/>
              </a:ext>
            </a:extLst>
          </p:cNvPr>
          <p:cNvSpPr/>
          <p:nvPr userDrawn="1"/>
        </p:nvSpPr>
        <p:spPr>
          <a:xfrm>
            <a:off x="7580757" y="2673042"/>
            <a:ext cx="1" cy="1367883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32146" rIns="32146"/>
          <a:lstStyle/>
          <a:p>
            <a:endParaRPr sz="1336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" name="부제목 2">
            <a:extLst>
              <a:ext uri="{FF2B5EF4-FFF2-40B4-BE49-F238E27FC236}">
                <a16:creationId xmlns:a16="http://schemas.microsoft.com/office/drawing/2014/main" id="{7C43699A-E653-4899-B166-DDC02F36CDA2}"/>
              </a:ext>
            </a:extLst>
          </p:cNvPr>
          <p:cNvSpPr txBox="1"/>
          <p:nvPr userDrawn="1"/>
        </p:nvSpPr>
        <p:spPr>
          <a:xfrm>
            <a:off x="7896200" y="2706743"/>
            <a:ext cx="3761795" cy="13678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2145" tIns="32145" rIns="32145" bIns="32145" anchor="b">
            <a:normAutofit/>
          </a:bodyPr>
          <a:lstStyle/>
          <a:p>
            <a:pPr marL="0" marR="0" lvl="0" indent="0" algn="l" defTabSz="685800" rtl="0" eaLnBrk="1" fontAlgn="auto" latinLnBrk="0" hangingPunct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spc="-200">
                <a:ln w="9524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</a:defRPr>
            </a:pPr>
            <a:r>
              <a:rPr kumimoji="0" lang="en-US" altLang="ko-KR" sz="2400" kern="1200" spc="0" baseline="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Android Apps</a:t>
            </a:r>
            <a:r>
              <a:rPr lang="en-US" altLang="ko-KR" sz="2000" kern="1200" spc="0" dirty="0" smtClean="0">
                <a:ln w="9524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Arial Rounded MT Bold" panose="020F0704030504030204" pitchFamily="34" charset="0"/>
                <a:ea typeface="나눔고딕" panose="020D0604000000000000" pitchFamily="50" charset="-127"/>
                <a:cs typeface="+mn-cs"/>
              </a:rPr>
              <a:t>   </a:t>
            </a:r>
            <a:endParaRPr lang="en-US" altLang="ko-KR" sz="2000" kern="1200" spc="0" dirty="0">
              <a:ln w="9524">
                <a:solidFill>
                  <a:schemeClr val="accent1">
                    <a:alpha val="0"/>
                  </a:schemeClr>
                </a:solidFill>
              </a:ln>
              <a:solidFill>
                <a:srgbClr val="FFFFFF"/>
              </a:solidFill>
              <a:latin typeface="Arial Rounded MT Bold" panose="020F0704030504030204" pitchFamily="34" charset="0"/>
              <a:ea typeface="나눔고딕" panose="020D0604000000000000" pitchFamily="50" charset="-127"/>
              <a:cs typeface="+mn-cs"/>
            </a:endParaRPr>
          </a:p>
          <a:p>
            <a:pPr defTabSz="685800">
              <a:lnSpc>
                <a:spcPct val="90000"/>
              </a:lnSpc>
              <a:spcBef>
                <a:spcPts val="700"/>
              </a:spcBef>
              <a:defRPr sz="1800" spc="-200">
                <a:ln w="9524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</a:defRPr>
            </a:pPr>
            <a:r>
              <a:rPr lang="ko-KR" altLang="en-US" sz="1100" spc="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한동대학교</a:t>
            </a:r>
            <a:r>
              <a:rPr lang="ko-KR" altLang="en-US" sz="1100" spc="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 김영섭  </a:t>
            </a:r>
            <a:r>
              <a:rPr lang="ko-KR" altLang="en-US" sz="1100" spc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교수</a:t>
            </a:r>
            <a:endParaRPr lang="en-US" altLang="ko-KR" sz="1100" spc="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defTabSz="685800">
              <a:lnSpc>
                <a:spcPct val="90000"/>
              </a:lnSpc>
              <a:spcBef>
                <a:spcPts val="700"/>
              </a:spcBef>
              <a:defRPr sz="1800" spc="-200">
                <a:ln w="9524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</a:defRPr>
            </a:pPr>
            <a:r>
              <a:rPr lang="en-US" altLang="ko-KR" sz="1300" spc="0" baseline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idebtor@gmail.com</a:t>
            </a:r>
            <a:endParaRPr lang="ko-KR" altLang="en-US" sz="1300" spc="0" baseline="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직선 연결선 17">
            <a:extLst>
              <a:ext uri="{FF2B5EF4-FFF2-40B4-BE49-F238E27FC236}">
                <a16:creationId xmlns:a16="http://schemas.microsoft.com/office/drawing/2014/main" id="{579C955A-F387-4CB5-B2C0-3416FEAFE7B7}"/>
              </a:ext>
            </a:extLst>
          </p:cNvPr>
          <p:cNvSpPr/>
          <p:nvPr userDrawn="1"/>
        </p:nvSpPr>
        <p:spPr>
          <a:xfrm>
            <a:off x="7580757" y="2925213"/>
            <a:ext cx="1" cy="1367883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32146" rIns="32146"/>
          <a:lstStyle/>
          <a:p>
            <a:endParaRPr sz="1336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3" name="날짜 개체 틀 3">
            <a:extLst>
              <a:ext uri="{FF2B5EF4-FFF2-40B4-BE49-F238E27FC236}">
                <a16:creationId xmlns:a16="http://schemas.microsoft.com/office/drawing/2014/main" id="{74AA0395-43EB-4E46-A30A-E8A5F642779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1223" y="2644442"/>
            <a:ext cx="78994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2" name="직사각형 1"/>
          <p:cNvSpPr/>
          <p:nvPr userDrawn="1"/>
        </p:nvSpPr>
        <p:spPr>
          <a:xfrm>
            <a:off x="1775520" y="4501046"/>
            <a:ext cx="765786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 smtClean="0"/>
              <a:t>본 강의노트는 내용은 </a:t>
            </a:r>
            <a:r>
              <a:rPr lang="en-US" altLang="ko-KR" sz="1400" dirty="0" smtClean="0"/>
              <a:t>"</a:t>
            </a:r>
            <a:r>
              <a:rPr lang="ko-KR" altLang="en-US" sz="1400" dirty="0" smtClean="0"/>
              <a:t>안드로이드 앱 프로그래밍</a:t>
            </a:r>
            <a:r>
              <a:rPr lang="en-US" altLang="ko-KR" sz="1400" dirty="0" smtClean="0"/>
              <a:t>"(</a:t>
            </a:r>
            <a:r>
              <a:rPr lang="ko-KR" altLang="en-US" sz="1400" dirty="0" err="1" smtClean="0"/>
              <a:t>정재곤</a:t>
            </a:r>
            <a:r>
              <a:rPr lang="en-US" altLang="ko-KR" sz="1400" dirty="0" smtClean="0"/>
              <a:t>)</a:t>
            </a:r>
            <a:r>
              <a:rPr lang="ko-KR" altLang="en-US" sz="1400" dirty="0" smtClean="0"/>
              <a:t>을 중심으로 재구성하고 보완하였습니다</a:t>
            </a:r>
            <a:r>
              <a:rPr lang="en-US" altLang="ko-KR" sz="1400" smtClean="0"/>
              <a:t>.</a:t>
            </a:r>
            <a:r>
              <a:rPr lang="ko-KR" altLang="en-US" sz="1400" smtClean="0"/>
              <a:t> </a:t>
            </a:r>
            <a:endParaRPr lang="ko-KR" altLang="en-US" sz="1400" dirty="0" smtClean="0"/>
          </a:p>
        </p:txBody>
      </p:sp>
    </p:spTree>
    <p:extLst>
      <p:ext uri="{BB962C8B-B14F-4D97-AF65-F5344CB8AC3E}">
        <p14:creationId xmlns:p14="http://schemas.microsoft.com/office/powerpoint/2010/main" val="29194366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/>
          <p:cNvSpPr>
            <a:spLocks noGrp="1"/>
          </p:cNvSpPr>
          <p:nvPr>
            <p:ph type="title"/>
          </p:nvPr>
        </p:nvSpPr>
        <p:spPr>
          <a:xfrm>
            <a:off x="453100" y="380510"/>
            <a:ext cx="11248112" cy="456202"/>
          </a:xfrm>
        </p:spPr>
        <p:txBody>
          <a:bodyPr>
            <a:normAutofit/>
          </a:bodyPr>
          <a:lstStyle>
            <a:lvl1pPr algn="l">
              <a:defRPr sz="2000" b="1" cap="none" baseline="0">
                <a:effectLst/>
                <a:latin typeface="Arial Rounded MT Bold" panose="020F0704030504030204" pitchFamily="34" charset="0"/>
                <a:ea typeface="+mn-ea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cxnSp>
        <p:nvCxnSpPr>
          <p:cNvPr id="14" name="직선 연결선 13"/>
          <p:cNvCxnSpPr>
            <a:cxnSpLocks/>
          </p:cNvCxnSpPr>
          <p:nvPr userDrawn="1"/>
        </p:nvCxnSpPr>
        <p:spPr>
          <a:xfrm>
            <a:off x="453100" y="764704"/>
            <a:ext cx="11248112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내용 개체 틀 2"/>
          <p:cNvSpPr>
            <a:spLocks noGrp="1"/>
          </p:cNvSpPr>
          <p:nvPr>
            <p:ph idx="10"/>
          </p:nvPr>
        </p:nvSpPr>
        <p:spPr>
          <a:xfrm>
            <a:off x="453100" y="836712"/>
            <a:ext cx="11253818" cy="5659818"/>
          </a:xfrm>
        </p:spPr>
        <p:txBody>
          <a:bodyPr>
            <a:normAutofit/>
          </a:bodyPr>
          <a:lstStyle>
            <a:lvl1pPr marL="342900" indent="-342900" latinLnBrk="0">
              <a:buFont typeface="Wingdings" panose="05000000000000000000" pitchFamily="2" charset="2"/>
              <a:buChar char="§"/>
              <a:defRPr sz="1800" baseline="0">
                <a:latin typeface="Century Gothic" panose="020B0502020202020204" pitchFamily="34" charset="0"/>
                <a:ea typeface="+mn-ea"/>
              </a:defRPr>
            </a:lvl1pPr>
            <a:lvl2pPr marL="742950" indent="-285750" latinLnBrk="0">
              <a:buFont typeface="Wingdings" panose="05000000000000000000" pitchFamily="2" charset="2"/>
              <a:buChar char="§"/>
              <a:defRPr sz="1800" baseline="0">
                <a:latin typeface="Century Gothic" panose="020B0502020202020204" pitchFamily="34" charset="0"/>
                <a:ea typeface="+mn-ea"/>
              </a:defRPr>
            </a:lvl2pPr>
            <a:lvl3pPr marL="1143000" indent="-228600" latinLnBrk="0">
              <a:buFont typeface="Wingdings" panose="05000000000000000000" pitchFamily="2" charset="2"/>
              <a:buChar char="§"/>
              <a:defRPr sz="1600" baseline="0">
                <a:latin typeface="Century Gothic" panose="020B0502020202020204" pitchFamily="34" charset="0"/>
                <a:ea typeface="+mn-ea"/>
              </a:defRPr>
            </a:lvl3pPr>
            <a:lvl4pPr marL="1600200" indent="-228600" latinLnBrk="0">
              <a:buFont typeface="Wingdings" panose="05000000000000000000" pitchFamily="2" charset="2"/>
              <a:buChar char="§"/>
              <a:defRPr sz="1600" baseline="0">
                <a:latin typeface="Century Gothic" panose="020B0502020202020204" pitchFamily="34" charset="0"/>
                <a:ea typeface="+mn-ea"/>
              </a:defRPr>
            </a:lvl4pPr>
            <a:lvl5pPr marL="2057400" indent="-228600" latinLnBrk="0">
              <a:buFont typeface="Wingdings" panose="05000000000000000000" pitchFamily="2" charset="2"/>
              <a:buChar char="§"/>
              <a:defRPr sz="1600" baseline="0">
                <a:latin typeface="Century Gothic" panose="020B0502020202020204" pitchFamily="34" charset="0"/>
                <a:ea typeface="+mn-ea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15" name="슬라이드 번호 개체 틀 5"/>
          <p:cNvSpPr>
            <a:spLocks noGrp="1"/>
          </p:cNvSpPr>
          <p:nvPr>
            <p:ph type="sldNum" sz="quarter" idx="14"/>
          </p:nvPr>
        </p:nvSpPr>
        <p:spPr>
          <a:xfrm>
            <a:off x="11074401" y="6519864"/>
            <a:ext cx="107103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D493B47-E977-46F8-8C2F-7DA674317049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  <p:sp>
        <p:nvSpPr>
          <p:cNvPr id="6" name="부제목 2"/>
          <p:cNvSpPr txBox="1">
            <a:spLocks/>
          </p:cNvSpPr>
          <p:nvPr userDrawn="1"/>
        </p:nvSpPr>
        <p:spPr>
          <a:xfrm>
            <a:off x="2224728" y="6535891"/>
            <a:ext cx="7704856" cy="332050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 2"/>
              <a:buChar char="²"/>
              <a:defRPr kumimoji="0" sz="32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742950" indent="-285750" algn="l" rtl="0" eaLnBrk="1" latinLnBrk="1" hangingPunct="1">
              <a:spcBef>
                <a:spcPct val="20000"/>
              </a:spcBef>
              <a:buClr>
                <a:schemeClr val="accent3"/>
              </a:buClr>
              <a:buSzPct val="85000"/>
              <a:buFont typeface="Wingdings"/>
              <a:buChar char="u"/>
              <a:defRPr kumimoji="0" sz="28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143000" indent="-228600" algn="l" rtl="0" eaLnBrk="1" latinLnBrk="1" hangingPunct="1">
              <a:spcBef>
                <a:spcPct val="20000"/>
              </a:spcBef>
              <a:buClr>
                <a:schemeClr val="accent4"/>
              </a:buClr>
              <a:buSzPct val="80000"/>
              <a:buFont typeface="Wingdings"/>
              <a:buChar char="u"/>
              <a:defRPr kumimoji="0" sz="26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600200" indent="-228600" algn="l" rtl="0" eaLnBrk="1" latinLnBrk="1" hangingPunct="1">
              <a:spcBef>
                <a:spcPct val="20000"/>
              </a:spcBef>
              <a:buClr>
                <a:schemeClr val="accent5"/>
              </a:buClr>
              <a:buSzPct val="75000"/>
              <a:buFont typeface="Wingdings"/>
              <a:buChar char="u"/>
              <a:defRPr kumimoji="0" sz="24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2057400" indent="-228600" algn="l" rtl="0" eaLnBrk="1" latinLnBrk="1" hangingPunct="1">
              <a:spcBef>
                <a:spcPct val="20000"/>
              </a:spcBef>
              <a:buClr>
                <a:schemeClr val="accent6"/>
              </a:buClr>
              <a:buSzPct val="70000"/>
              <a:buFont typeface="Wingdings"/>
              <a:buChar char="u"/>
              <a:defRPr kumimoji="0" sz="20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rtl="0" eaLnBrk="1" latinLnBrk="1" hangingPunct="1">
              <a:spcBef>
                <a:spcPct val="20000"/>
              </a:spcBef>
              <a:buClr>
                <a:schemeClr val="tx2"/>
              </a:buClr>
              <a:buSzPct val="60000"/>
              <a:buFont typeface="Wingdings"/>
              <a:buChar char="u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latinLnBrk="1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"/>
              <a:buChar char="u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latinLnBrk="1" hangingPunct="1">
              <a:spcBef>
                <a:spcPct val="20000"/>
              </a:spcBef>
              <a:buClr>
                <a:schemeClr val="accent2"/>
              </a:buClr>
              <a:buSzPct val="55000"/>
              <a:buFont typeface="Wingdings"/>
              <a:buChar char="u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SzPct val="50000"/>
              <a:buFont typeface="Wingdings"/>
              <a:buChar char="u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200" dirty="0" smtClean="0">
                <a:solidFill>
                  <a:schemeClr val="bg1">
                    <a:lumMod val="75000"/>
                  </a:schemeClr>
                </a:solidFill>
              </a:rPr>
              <a:t>Prof. Youngsup Kim, idebtor@gmail.com CSEE Dept., Handong Global University</a:t>
            </a:r>
            <a:endParaRPr lang="ko-KR" altLang="en-US" sz="1200" dirty="0" smtClean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09089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61000">
                <a:schemeClr val="bg1">
                  <a:alpha val="40000"/>
                </a:schemeClr>
              </a:gs>
            </a:gsLst>
            <a:lin ang="5400000" scaled="1"/>
            <a:tileRect/>
          </a:gradFill>
          <a:ln w="19050" cap="sq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ko-KR" altLang="en-US" sz="1800" baseline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rtlCol="0">
            <a:normAutofit/>
          </a:bodyPr>
          <a:lstStyle/>
          <a:p>
            <a:pPr lvl="0" eaLnBrk="1" latinLnBrk="0" hangingPunct="1"/>
            <a:r>
              <a:rPr kumimoji="0" lang="ko-KR" altLang="en-US" dirty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dirty="0"/>
              <a:t>둘째 수준</a:t>
            </a:r>
          </a:p>
          <a:p>
            <a:pPr lvl="2" eaLnBrk="1" latinLnBrk="0" hangingPunct="1"/>
            <a:r>
              <a:rPr kumimoji="0" lang="ko-KR" altLang="en-US" dirty="0"/>
              <a:t>셋째 수준</a:t>
            </a:r>
          </a:p>
          <a:p>
            <a:pPr lvl="3" eaLnBrk="1" latinLnBrk="0" hangingPunct="1"/>
            <a:r>
              <a:rPr kumimoji="0" lang="ko-KR" altLang="en-US" dirty="0"/>
              <a:t>넷째 수준</a:t>
            </a:r>
          </a:p>
          <a:p>
            <a:pPr lvl="4" eaLnBrk="1" latinLnBrk="0" hangingPunct="1"/>
            <a:r>
              <a:rPr kumimoji="0" lang="ko-KR" altLang="en-US" dirty="0"/>
              <a:t>다섯째 수준</a:t>
            </a:r>
            <a:endParaRPr kumimoji="0"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rtlCol="0" anchor="ctr"/>
          <a:lstStyle>
            <a:lvl1pPr algn="l" eaLnBrk="1" latinLnBrk="0" hangingPunct="1">
              <a:defRPr kumimoji="0" sz="1200" baseline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fld id="{AC778754-33AA-481A-B885-58843B94B2EC}" type="datetime1">
              <a:rPr lang="ko-KR" altLang="en-US" smtClean="0"/>
              <a:pPr/>
              <a:t>21-07-21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rtlCol="0" anchor="ctr"/>
          <a:lstStyle>
            <a:lvl1pPr algn="ctr" eaLnBrk="1" latinLnBrk="0" hangingPunct="1">
              <a:defRPr kumimoji="0" sz="1200" baseline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altLang="ko-KR"/>
              <a:t>Data Structures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1074763" y="6448252"/>
            <a:ext cx="1069909" cy="365125"/>
          </a:xfrm>
          <a:prstGeom prst="rect">
            <a:avLst/>
          </a:prstGeom>
        </p:spPr>
        <p:txBody>
          <a:bodyPr vert="horz" rtlCol="0" anchor="ctr"/>
          <a:lstStyle>
            <a:lvl1pPr algn="r" eaLnBrk="1" latinLnBrk="0" hangingPunct="1">
              <a:defRPr kumimoji="0" sz="1200" baseline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fld id="{9085FD98-BA4B-4537-9251-5519BF53286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rtlCol="0" anchor="ctr">
            <a:normAutofit/>
            <a:scene3d>
              <a:camera prst="orthographicFront" fov="0">
                <a:rot lat="0" lon="0" rev="0"/>
              </a:camera>
              <a:lightRig rig="glow" dir="t">
                <a:rot lat="0" lon="0" rev="4500000"/>
              </a:lightRig>
            </a:scene3d>
            <a:sp3d prstMaterial="matte">
              <a:contourClr>
                <a:schemeClr val="accent1">
                  <a:alpha val="95000"/>
                </a:schemeClr>
              </a:contourClr>
            </a:sp3d>
          </a:bodyPr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2" r:id="rId4"/>
    <p:sldLayoutId id="2147483703" r:id="rId5"/>
    <p:sldLayoutId id="2147483704" r:id="rId6"/>
    <p:sldLayoutId id="2147483705" r:id="rId7"/>
  </p:sldLayoutIdLst>
  <p:hf hdr="0" ftr="0" dt="0"/>
  <p:txStyles>
    <p:titleStyle>
      <a:lvl1pPr algn="ctr" rtl="0" eaLnBrk="1" latinLnBrk="1" hangingPunct="1">
        <a:spcBef>
          <a:spcPct val="0"/>
        </a:spcBef>
        <a:buNone/>
        <a:defRPr kumimoji="0" sz="4400" b="1" kern="1200" spc="50" baseline="0" dirty="0" smtClean="0">
          <a:ln>
            <a:noFill/>
            <a:prstDash val="solid"/>
          </a:ln>
          <a:gradFill flip="none" rotWithShape="1">
            <a:gsLst>
              <a:gs pos="0">
                <a:schemeClr val="tx2"/>
              </a:gs>
              <a:gs pos="26000">
                <a:schemeClr val="tx2"/>
              </a:gs>
              <a:gs pos="41000">
                <a:schemeClr val="tx2">
                  <a:shade val="90000"/>
                </a:schemeClr>
              </a:gs>
              <a:gs pos="67000">
                <a:schemeClr val="tx2">
                  <a:shade val="50000"/>
                </a:schemeClr>
              </a:gs>
              <a:gs pos="95000">
                <a:schemeClr val="tx2"/>
              </a:gs>
            </a:gsLst>
            <a:lin ang="5400000" scaled="1"/>
            <a:tileRect/>
          </a:gradFill>
          <a:effectLst/>
          <a:latin typeface="Century Gothic" panose="020B0502020202020204" pitchFamily="34" charset="0"/>
          <a:ea typeface="+mj-ea"/>
          <a:cs typeface="+mj-cs"/>
        </a:defRPr>
      </a:lvl1pPr>
      <a:lvl2pPr eaLnBrk="1" latinLnBrk="1" hangingPunct="1">
        <a:defRPr kumimoji="0">
          <a:solidFill>
            <a:schemeClr val="tx2"/>
          </a:solidFill>
        </a:defRPr>
      </a:lvl2pPr>
      <a:lvl3pPr eaLnBrk="1" latinLnBrk="1" hangingPunct="1">
        <a:defRPr kumimoji="0">
          <a:solidFill>
            <a:schemeClr val="tx2"/>
          </a:solidFill>
        </a:defRPr>
      </a:lvl3pPr>
      <a:lvl4pPr eaLnBrk="1" latinLnBrk="1" hangingPunct="1">
        <a:defRPr kumimoji="0">
          <a:solidFill>
            <a:schemeClr val="tx2"/>
          </a:solidFill>
        </a:defRPr>
      </a:lvl4pPr>
      <a:lvl5pPr eaLnBrk="1" latinLnBrk="1" hangingPunct="1">
        <a:defRPr kumimoji="0">
          <a:solidFill>
            <a:schemeClr val="tx2"/>
          </a:solidFill>
        </a:defRPr>
      </a:lvl5pPr>
      <a:lvl6pPr eaLnBrk="1" latinLnBrk="1" hangingPunct="1">
        <a:defRPr kumimoji="0">
          <a:solidFill>
            <a:schemeClr val="tx2"/>
          </a:solidFill>
        </a:defRPr>
      </a:lvl6pPr>
      <a:lvl7pPr eaLnBrk="1" latinLnBrk="1" hangingPunct="1">
        <a:defRPr kumimoji="0">
          <a:solidFill>
            <a:schemeClr val="tx2"/>
          </a:solidFill>
        </a:defRPr>
      </a:lvl7pPr>
      <a:lvl8pPr eaLnBrk="1" latinLnBrk="1" hangingPunct="1">
        <a:defRPr kumimoji="0">
          <a:solidFill>
            <a:schemeClr val="tx2"/>
          </a:solidFill>
        </a:defRPr>
      </a:lvl8pPr>
      <a:lvl9pPr eaLnBrk="1" latinLnBrk="1" hangingPunct="1">
        <a:defRPr kumimoji="0">
          <a:solidFill>
            <a:schemeClr val="tx2"/>
          </a:solidFill>
        </a:defRPr>
      </a:lvl9pPr>
    </p:titleStyle>
    <p:bodyStyle>
      <a:lvl1pPr marL="342900" indent="-342900" algn="l" rtl="0" eaLnBrk="1" latinLnBrk="1" hangingPunct="1">
        <a:spcBef>
          <a:spcPct val="20000"/>
        </a:spcBef>
        <a:buClr>
          <a:schemeClr val="accent2"/>
        </a:buClr>
        <a:buFont typeface="Wingdings 2"/>
        <a:buChar char="²"/>
        <a:defRPr kumimoji="0" sz="3200" kern="1200" baseline="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1pPr>
      <a:lvl2pPr marL="742950" indent="-285750" algn="l" rtl="0" eaLnBrk="1" latinLnBrk="1" hangingPunct="1">
        <a:spcBef>
          <a:spcPct val="20000"/>
        </a:spcBef>
        <a:buClr>
          <a:schemeClr val="accent3"/>
        </a:buClr>
        <a:buSzPct val="85000"/>
        <a:buFont typeface="Wingdings"/>
        <a:buChar char="u"/>
        <a:defRPr kumimoji="0" sz="2800" kern="1200" baseline="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2pPr>
      <a:lvl3pPr marL="1143000" indent="-228600" algn="l" rtl="0" eaLnBrk="1" latinLnBrk="1" hangingPunct="1">
        <a:spcBef>
          <a:spcPct val="20000"/>
        </a:spcBef>
        <a:buClr>
          <a:schemeClr val="accent4"/>
        </a:buClr>
        <a:buSzPct val="80000"/>
        <a:buFont typeface="Wingdings"/>
        <a:buChar char="u"/>
        <a:defRPr kumimoji="0" sz="2600" kern="1200" baseline="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3pPr>
      <a:lvl4pPr marL="1600200" indent="-228600" algn="l" rtl="0" eaLnBrk="1" latinLnBrk="1" hangingPunct="1">
        <a:spcBef>
          <a:spcPct val="20000"/>
        </a:spcBef>
        <a:buClr>
          <a:schemeClr val="accent5"/>
        </a:buClr>
        <a:buSzPct val="75000"/>
        <a:buFont typeface="Wingdings"/>
        <a:buChar char="u"/>
        <a:defRPr kumimoji="0" sz="2400" kern="1200" baseline="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4pPr>
      <a:lvl5pPr marL="2057400" indent="-228600" algn="l" rtl="0" eaLnBrk="1" latinLnBrk="1" hangingPunct="1">
        <a:spcBef>
          <a:spcPct val="20000"/>
        </a:spcBef>
        <a:buClr>
          <a:schemeClr val="accent6"/>
        </a:buClr>
        <a:buSzPct val="70000"/>
        <a:buFont typeface="Wingdings"/>
        <a:buChar char="u"/>
        <a:defRPr kumimoji="0" sz="2000" kern="1200" baseline="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5pPr>
      <a:lvl6pPr marL="2514600" indent="-228600" algn="l" rtl="0" eaLnBrk="1" latinLnBrk="1" hangingPunct="1">
        <a:spcBef>
          <a:spcPct val="20000"/>
        </a:spcBef>
        <a:buClr>
          <a:schemeClr val="tx2"/>
        </a:buClr>
        <a:buSzPct val="60000"/>
        <a:buFont typeface="Wingdings"/>
        <a:buChar char="u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eaLnBrk="1" latinLnBrk="1" hangingPunct="1">
        <a:spcBef>
          <a:spcPct val="20000"/>
        </a:spcBef>
        <a:buClr>
          <a:schemeClr val="accent1"/>
        </a:buClr>
        <a:buSzPct val="60000"/>
        <a:buFont typeface="Wingdings"/>
        <a:buChar char="u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eaLnBrk="1" latinLnBrk="1" hangingPunct="1">
        <a:spcBef>
          <a:spcPct val="20000"/>
        </a:spcBef>
        <a:buClr>
          <a:schemeClr val="accent2"/>
        </a:buClr>
        <a:buSzPct val="55000"/>
        <a:buFont typeface="Wingdings"/>
        <a:buChar char="u"/>
        <a:defRPr kumimoji="0"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eaLnBrk="1" latinLnBrk="1" hangingPunct="1">
        <a:spcBef>
          <a:spcPct val="20000"/>
        </a:spcBef>
        <a:buClr>
          <a:schemeClr val="accent3"/>
        </a:buClr>
        <a:buSzPct val="50000"/>
        <a:buFont typeface="Wingdings"/>
        <a:buChar char="u"/>
        <a:defRPr kumimoji="0"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4N4bCdyGcUc&amp;list=PLrnPJCHvNZuA80lNWNCLICR3qYzhw3iPI&amp;index=1" TargetMode="External"/><Relationship Id="rId2" Type="http://schemas.openxmlformats.org/officeDocument/2006/relationships/hyperlink" Target="hhttps://www.youtube.com/watch?v=4N4bCdyGcUc&amp;list=PLrnPJCHvNZuA80lNWNCLICR3qYzhw3iPI&amp;index=1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m.blog.naver.com/PostView.nhn?blogId=justkukaro&amp;logNo=221010150133&amp;proxyReferer=https://www.google.com/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3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7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6c7iu9hHLc0" TargetMode="External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9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2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2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FA164C2-2126-40C6-89DC-721C7FDD0C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5FD98-BA4B-4537-9251-5519BF532862}" type="slidenum">
              <a:rPr lang="ko-KR" altLang="en-US" smtClean="0"/>
              <a:pPr/>
              <a:t>1</a:t>
            </a:fld>
            <a:endParaRPr lang="ko-KR" altLang="en-US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8505B4B2-2AEB-4AA6-B6FA-F775CF41E87C}"/>
              </a:ext>
            </a:extLst>
          </p:cNvPr>
          <p:cNvSpPr txBox="1">
            <a:spLocks/>
          </p:cNvSpPr>
          <p:nvPr/>
        </p:nvSpPr>
        <p:spPr>
          <a:xfrm>
            <a:off x="2063552" y="3212976"/>
            <a:ext cx="4998981" cy="864096"/>
          </a:xfrm>
          <a:prstGeom prst="rect">
            <a:avLst/>
          </a:prstGeom>
        </p:spPr>
        <p:txBody>
          <a:bodyPr/>
          <a:lstStyle>
            <a:lvl1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1" i="0" u="none" strike="noStrike" cap="none" spc="0" baseline="0">
                <a:ln w="9524">
                  <a:solidFill>
                    <a:srgbClr val="32538F">
                      <a:alpha val="0"/>
                    </a:srgbClr>
                  </a:solidFill>
                </a:ln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1pPr>
            <a:lvl2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1" i="0" u="none" strike="noStrike" cap="none" spc="0" baseline="0">
                <a:ln w="9524">
                  <a:solidFill>
                    <a:srgbClr val="32538F">
                      <a:alpha val="0"/>
                    </a:srgbClr>
                  </a:solidFill>
                </a:ln>
                <a:solidFill>
                  <a:schemeClr val="accent5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2pPr>
            <a:lvl3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1" i="0" u="none" strike="noStrike" cap="none" spc="0" baseline="0">
                <a:ln w="9524">
                  <a:solidFill>
                    <a:srgbClr val="32538F">
                      <a:alpha val="0"/>
                    </a:srgbClr>
                  </a:solidFill>
                </a:ln>
                <a:solidFill>
                  <a:schemeClr val="accent5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3pPr>
            <a:lvl4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1" i="0" u="none" strike="noStrike" cap="none" spc="0" baseline="0">
                <a:ln w="9524">
                  <a:solidFill>
                    <a:srgbClr val="32538F">
                      <a:alpha val="0"/>
                    </a:srgbClr>
                  </a:solidFill>
                </a:ln>
                <a:solidFill>
                  <a:schemeClr val="accent5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4pPr>
            <a:lvl5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1" i="0" u="none" strike="noStrike" cap="none" spc="0" baseline="0">
                <a:ln w="9524">
                  <a:solidFill>
                    <a:srgbClr val="32538F">
                      <a:alpha val="0"/>
                    </a:srgbClr>
                  </a:solidFill>
                </a:ln>
                <a:solidFill>
                  <a:schemeClr val="accent5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5pPr>
            <a:lvl6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1" i="0" u="none" strike="noStrike" cap="none" spc="0" baseline="0">
                <a:ln w="9524">
                  <a:solidFill>
                    <a:srgbClr val="32538F">
                      <a:alpha val="0"/>
                    </a:srgbClr>
                  </a:solidFill>
                </a:ln>
                <a:solidFill>
                  <a:schemeClr val="accent5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6pPr>
            <a:lvl7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1" i="0" u="none" strike="noStrike" cap="none" spc="0" baseline="0">
                <a:ln w="9524">
                  <a:solidFill>
                    <a:srgbClr val="32538F">
                      <a:alpha val="0"/>
                    </a:srgbClr>
                  </a:solidFill>
                </a:ln>
                <a:solidFill>
                  <a:schemeClr val="accent5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7pPr>
            <a:lvl8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1" i="0" u="none" strike="noStrike" cap="none" spc="0" baseline="0">
                <a:ln w="9524">
                  <a:solidFill>
                    <a:srgbClr val="32538F">
                      <a:alpha val="0"/>
                    </a:srgbClr>
                  </a:solidFill>
                </a:ln>
                <a:solidFill>
                  <a:schemeClr val="accent5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8pPr>
            <a:lvl9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1" i="0" u="none" strike="noStrike" cap="none" spc="0" baseline="0">
                <a:ln w="9524">
                  <a:solidFill>
                    <a:srgbClr val="32538F">
                      <a:alpha val="0"/>
                    </a:srgbClr>
                  </a:solidFill>
                </a:ln>
                <a:solidFill>
                  <a:schemeClr val="accent5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9pPr>
          </a:lstStyle>
          <a:p>
            <a:pPr algn="r" hangingPunct="1">
              <a:defRPr sz="4400">
                <a:solidFill>
                  <a:srgbClr val="FFFFFF"/>
                </a:solidFill>
              </a:defRPr>
            </a:pPr>
            <a:r>
              <a:rPr lang="en-US" altLang="ko-KR" sz="3200" dirty="0" smtClean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Android Studio</a:t>
            </a:r>
          </a:p>
          <a:p>
            <a:pPr algn="r" hangingPunct="1">
              <a:defRPr sz="4400">
                <a:solidFill>
                  <a:srgbClr val="FFFFFF"/>
                </a:solidFill>
              </a:defRPr>
            </a:pPr>
            <a:r>
              <a:rPr lang="en-US" altLang="ko-KR" sz="2400" dirty="0" smtClean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Layout</a:t>
            </a:r>
            <a:endParaRPr lang="en-US" altLang="ko-KR" sz="2400" dirty="0">
              <a:solidFill>
                <a:srgbClr val="FFFFF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FAAAC739-984E-4671-8E8D-A38DC0A18EDF}"/>
              </a:ext>
            </a:extLst>
          </p:cNvPr>
          <p:cNvSpPr txBox="1">
            <a:spLocks/>
          </p:cNvSpPr>
          <p:nvPr/>
        </p:nvSpPr>
        <p:spPr>
          <a:xfrm>
            <a:off x="119336" y="2708920"/>
            <a:ext cx="936104" cy="360040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hangingPunct="1">
              <a:defRPr sz="4400">
                <a:solidFill>
                  <a:srgbClr val="FFFFFF"/>
                </a:solidFill>
              </a:defRPr>
            </a:pPr>
            <a:r>
              <a:rPr lang="en-US" altLang="ko-KR" sz="2000" dirty="0" smtClean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02</a:t>
            </a:r>
            <a:endParaRPr lang="en-US" altLang="ko-KR" sz="1200" dirty="0">
              <a:solidFill>
                <a:srgbClr val="FFFFF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80948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02-2 Linear Layout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리니어 레이아웃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b="1" dirty="0" smtClean="0">
                <a:sym typeface="Wingdings" panose="05000000000000000000" pitchFamily="2" charset="2"/>
              </a:rPr>
              <a:t>Linear Layout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방향 설정하기 </a:t>
            </a:r>
            <a:r>
              <a:rPr lang="en-US" altLang="ko-KR" b="1" dirty="0" smtClean="0">
                <a:sym typeface="Wingdings" panose="05000000000000000000" pitchFamily="2" charset="2"/>
              </a:rPr>
              <a:t>- </a:t>
            </a:r>
            <a:r>
              <a:rPr lang="ko-KR" altLang="en-US" b="1" dirty="0" smtClean="0">
                <a:sym typeface="Wingdings" panose="05000000000000000000" pitchFamily="2" charset="2"/>
              </a:rPr>
              <a:t>방향 속성에 따라 뷰를 채워 나가는 방법</a:t>
            </a:r>
            <a:endParaRPr lang="en-US" altLang="ko-KR" b="1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Step 3: </a:t>
            </a:r>
            <a:r>
              <a:rPr lang="ko-KR" altLang="en-US" dirty="0">
                <a:sym typeface="Wingdings" panose="05000000000000000000" pitchFamily="2" charset="2"/>
              </a:rPr>
              <a:t>자 이제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b="1" dirty="0">
                <a:sym typeface="Wingdings" panose="05000000000000000000" pitchFamily="2" charset="2"/>
              </a:rPr>
              <a:t>가로</a:t>
            </a:r>
            <a:r>
              <a:rPr lang="en-US" altLang="ko-KR" b="1" dirty="0">
                <a:sym typeface="Wingdings" panose="05000000000000000000" pitchFamily="2" charset="2"/>
              </a:rPr>
              <a:t>(horizontal)</a:t>
            </a:r>
            <a:r>
              <a:rPr lang="ko-KR" altLang="en-US" b="1" dirty="0">
                <a:sym typeface="Wingdings" panose="05000000000000000000" pitchFamily="2" charset="2"/>
              </a:rPr>
              <a:t>로 새 개의 </a:t>
            </a:r>
            <a:r>
              <a:rPr lang="ko-KR" altLang="en-US" dirty="0">
                <a:sym typeface="Wingdings" panose="05000000000000000000" pitchFamily="2" charset="2"/>
              </a:rPr>
              <a:t>버튼들을 채우려면 어떻게 하면 될까요</a:t>
            </a:r>
            <a:r>
              <a:rPr lang="en-US" altLang="ko-KR" dirty="0">
                <a:sym typeface="Wingdings" panose="05000000000000000000" pitchFamily="2" charset="2"/>
              </a:rPr>
              <a:t>?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[Design] </a:t>
            </a:r>
            <a:r>
              <a:rPr lang="ko-KR" altLang="en-US" dirty="0">
                <a:sym typeface="Wingdings" panose="05000000000000000000" pitchFamily="2" charset="2"/>
              </a:rPr>
              <a:t>혹은 </a:t>
            </a:r>
            <a:r>
              <a:rPr lang="en-US" altLang="ko-KR" dirty="0">
                <a:sym typeface="Wingdings" panose="05000000000000000000" pitchFamily="2" charset="2"/>
              </a:rPr>
              <a:t>[Code]</a:t>
            </a:r>
            <a:r>
              <a:rPr lang="ko-KR" altLang="en-US" dirty="0">
                <a:sym typeface="Wingdings" panose="05000000000000000000" pitchFamily="2" charset="2"/>
              </a:rPr>
              <a:t>탭에서 </a:t>
            </a:r>
            <a:r>
              <a:rPr lang="en-US" altLang="ko-KR" dirty="0">
                <a:sym typeface="Wingdings" panose="05000000000000000000" pitchFamily="2" charset="2"/>
              </a:rPr>
              <a:t>horizontal</a:t>
            </a:r>
            <a:r>
              <a:rPr lang="ko-KR" altLang="en-US" dirty="0">
                <a:sym typeface="Wingdings" panose="05000000000000000000" pitchFamily="2" charset="2"/>
              </a:rPr>
              <a:t>로 수정하면 됩니다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br>
              <a:rPr lang="en-US" altLang="ko-KR" dirty="0">
                <a:sym typeface="Wingdings" panose="05000000000000000000" pitchFamily="2" charset="2"/>
              </a:rPr>
            </a:br>
            <a:r>
              <a:rPr lang="ko-KR" altLang="en-US" dirty="0">
                <a:sym typeface="Wingdings" panose="05000000000000000000" pitchFamily="2" charset="2"/>
              </a:rPr>
              <a:t>또는 </a:t>
            </a:r>
            <a:r>
              <a:rPr lang="en-US" altLang="ko-KR" dirty="0">
                <a:sym typeface="Wingdings" panose="05000000000000000000" pitchFamily="2" charset="2"/>
              </a:rPr>
              <a:t>Component Tree</a:t>
            </a:r>
            <a:r>
              <a:rPr lang="ko-KR" altLang="en-US" dirty="0">
                <a:sym typeface="Wingdings" panose="05000000000000000000" pitchFamily="2" charset="2"/>
              </a:rPr>
              <a:t>의 </a:t>
            </a:r>
            <a:r>
              <a:rPr lang="en-US" altLang="ko-KR" dirty="0">
                <a:sym typeface="Wingdings" panose="05000000000000000000" pitchFamily="2" charset="2"/>
              </a:rPr>
              <a:t>LinearLayout</a:t>
            </a:r>
            <a:r>
              <a:rPr lang="ko-KR" altLang="en-US" dirty="0">
                <a:sym typeface="Wingdings" panose="05000000000000000000" pitchFamily="2" charset="2"/>
              </a:rPr>
              <a:t>에서 우 클릭해도 가능합니다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그러면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버튼 </a:t>
            </a:r>
            <a:r>
              <a:rPr lang="en-US" altLang="ko-KR" dirty="0">
                <a:sym typeface="Wingdings" panose="05000000000000000000" pitchFamily="2" charset="2"/>
              </a:rPr>
              <a:t>3 </a:t>
            </a:r>
            <a:r>
              <a:rPr lang="ko-KR" altLang="en-US" dirty="0">
                <a:sym typeface="Wingdings" panose="05000000000000000000" pitchFamily="2" charset="2"/>
              </a:rPr>
              <a:t>개중에서 두개가 사라지고 </a:t>
            </a:r>
            <a:r>
              <a:rPr lang="ko-KR" altLang="en-US" b="1" dirty="0">
                <a:sym typeface="Wingdings" panose="05000000000000000000" pitchFamily="2" charset="2"/>
              </a:rPr>
              <a:t>하나만 남아 있습니다</a:t>
            </a:r>
            <a:r>
              <a:rPr lang="en-US" altLang="ko-KR" b="1" dirty="0">
                <a:sym typeface="Wingdings" panose="05000000000000000000" pitchFamily="2" charset="2"/>
              </a:rPr>
              <a:t>. </a:t>
            </a:r>
            <a:r>
              <a:rPr lang="ko-KR" altLang="en-US" b="1" dirty="0">
                <a:sym typeface="Wingdings" panose="05000000000000000000" pitchFamily="2" charset="2"/>
              </a:rPr>
              <a:t>왜 그럴까요</a:t>
            </a:r>
            <a:r>
              <a:rPr lang="en-US" altLang="ko-KR" b="1" dirty="0">
                <a:sym typeface="Wingdings" panose="05000000000000000000" pitchFamily="2" charset="2"/>
              </a:rPr>
              <a:t>?</a:t>
            </a:r>
            <a:r>
              <a:rPr lang="en-US" altLang="ko-KR" dirty="0">
                <a:sym typeface="Wingdings" panose="05000000000000000000" pitchFamily="2" charset="2"/>
              </a:rPr>
              <a:t/>
            </a:r>
            <a:br>
              <a:rPr lang="en-US" altLang="ko-KR" dirty="0">
                <a:sym typeface="Wingdings" panose="05000000000000000000" pitchFamily="2" charset="2"/>
              </a:rPr>
            </a:b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 smtClean="0">
                <a:sym typeface="Wingdings" panose="05000000000000000000" pitchFamily="2" charset="2"/>
              </a:rPr>
              <a:t>layout_width, layout_height </a:t>
            </a:r>
            <a:r>
              <a:rPr lang="ko-KR" altLang="en-US" dirty="0" smtClean="0">
                <a:sym typeface="Wingdings" panose="05000000000000000000" pitchFamily="2" charset="2"/>
              </a:rPr>
              <a:t>속성값이 </a:t>
            </a:r>
            <a:r>
              <a:rPr lang="en-US" altLang="ko-KR" dirty="0" smtClean="0">
                <a:sym typeface="Wingdings" panose="05000000000000000000" pitchFamily="2" charset="2"/>
              </a:rPr>
              <a:t>match_parent </a:t>
            </a:r>
            <a:r>
              <a:rPr lang="ko-KR" altLang="en-US" dirty="0" smtClean="0">
                <a:sym typeface="Wingdings" panose="05000000000000000000" pitchFamily="2" charset="2"/>
              </a:rPr>
              <a:t>이면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부모 </a:t>
            </a:r>
            <a:r>
              <a:rPr lang="en-US" altLang="ko-KR" dirty="0" smtClean="0">
                <a:sym typeface="Wingdings" panose="05000000000000000000" pitchFamily="2" charset="2"/>
              </a:rPr>
              <a:t>layout </a:t>
            </a:r>
            <a:r>
              <a:rPr lang="ko-KR" altLang="en-US" dirty="0" smtClean="0">
                <a:sym typeface="Wingdings" panose="05000000000000000000" pitchFamily="2" charset="2"/>
              </a:rPr>
              <a:t>에 있는 여유공간을 모두 채운다는 것을 기억하나요</a:t>
            </a:r>
            <a:r>
              <a:rPr lang="en-US" altLang="ko-KR" dirty="0" smtClean="0">
                <a:sym typeface="Wingdings" panose="05000000000000000000" pitchFamily="2" charset="2"/>
              </a:rPr>
              <a:t>? 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첫째 버튼의 </a:t>
            </a:r>
            <a:r>
              <a:rPr lang="en-US" altLang="ko-KR" dirty="0" smtClean="0">
                <a:sym typeface="Wingdings" panose="05000000000000000000" pitchFamily="2" charset="2"/>
              </a:rPr>
              <a:t>layout_width </a:t>
            </a:r>
            <a:r>
              <a:rPr lang="ko-KR" altLang="en-US" dirty="0" smtClean="0">
                <a:sym typeface="Wingdings" panose="05000000000000000000" pitchFamily="2" charset="2"/>
              </a:rPr>
              <a:t>속성값이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match_parent </a:t>
            </a:r>
            <a:r>
              <a:rPr lang="ko-KR" altLang="en-US" dirty="0" smtClean="0">
                <a:sym typeface="Wingdings" panose="05000000000000000000" pitchFamily="2" charset="2"/>
              </a:rPr>
              <a:t>이기 때문에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첫째 버튼이 공간을 모두 차지한 것입니다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그래서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나머지 버튼들을 추가할 공간이 없어 사라진 것처럼 보입니다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그러면 어떻게 하면 두 버튼들도 함께 나란히 한 줄에 보이게 할 수 있을까요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? </a:t>
            </a:r>
            <a:b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</a:b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</a:br>
            <a:r>
              <a:rPr lang="en-US" altLang="ko-KR" dirty="0">
                <a:sym typeface="Wingdings" panose="05000000000000000000" pitchFamily="2" charset="2"/>
              </a:rPr>
              <a:t/>
            </a:r>
            <a:br>
              <a:rPr lang="en-US" altLang="ko-KR" dirty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10</a:t>
            </a:fld>
            <a:endParaRPr lang="ko-KR" altLang="en-US"/>
          </a:p>
        </p:txBody>
      </p:sp>
      <p:grpSp>
        <p:nvGrpSpPr>
          <p:cNvPr id="10" name="그룹 9"/>
          <p:cNvGrpSpPr/>
          <p:nvPr/>
        </p:nvGrpSpPr>
        <p:grpSpPr>
          <a:xfrm>
            <a:off x="9291980" y="895319"/>
            <a:ext cx="2365861" cy="4964815"/>
            <a:chOff x="9291980" y="895319"/>
            <a:chExt cx="2365861" cy="4964815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302961" y="895319"/>
              <a:ext cx="2354880" cy="1628151"/>
            </a:xfrm>
            <a:prstGeom prst="rect">
              <a:avLst/>
            </a:prstGeom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91980" y="2582077"/>
              <a:ext cx="2365861" cy="1593621"/>
            </a:xfrm>
            <a:prstGeom prst="rect">
              <a:avLst/>
            </a:prstGeom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307468" y="4269971"/>
              <a:ext cx="2350373" cy="1590163"/>
            </a:xfrm>
            <a:prstGeom prst="rect">
              <a:avLst/>
            </a:prstGeom>
          </p:spPr>
        </p:pic>
        <p:sp>
          <p:nvSpPr>
            <p:cNvPr id="14" name="직사각형 13"/>
            <p:cNvSpPr/>
            <p:nvPr/>
          </p:nvSpPr>
          <p:spPr>
            <a:xfrm>
              <a:off x="10205590" y="5108377"/>
              <a:ext cx="652743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 smtClean="0">
                  <a:sym typeface="Wingdings" panose="05000000000000000000" pitchFamily="2" charset="2"/>
                </a:rPr>
                <a:t>(</a:t>
              </a:r>
              <a:r>
                <a:rPr lang="ko-KR" altLang="en-US" sz="1400" dirty="0" smtClean="0">
                  <a:sym typeface="Wingdings" panose="05000000000000000000" pitchFamily="2" charset="2"/>
                </a:rPr>
                <a:t>목표</a:t>
              </a:r>
              <a:r>
                <a:rPr lang="en-US" altLang="ko-KR" sz="1400" dirty="0" smtClean="0">
                  <a:sym typeface="Wingdings" panose="05000000000000000000" pitchFamily="2" charset="2"/>
                </a:rPr>
                <a:t>)</a:t>
              </a:r>
              <a:endParaRPr lang="ko-KR" alt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245783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02-2 Linear Layout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리니어 레이아웃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b="1" dirty="0" smtClean="0">
                <a:sym typeface="Wingdings" panose="05000000000000000000" pitchFamily="2" charset="2"/>
              </a:rPr>
              <a:t>Linear Layout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방향 설정하기 </a:t>
            </a:r>
            <a:r>
              <a:rPr lang="en-US" altLang="ko-KR" b="1" dirty="0" smtClean="0">
                <a:sym typeface="Wingdings" panose="05000000000000000000" pitchFamily="2" charset="2"/>
              </a:rPr>
              <a:t>- </a:t>
            </a:r>
            <a:r>
              <a:rPr lang="ko-KR" altLang="en-US" b="1" dirty="0" smtClean="0">
                <a:sym typeface="Wingdings" panose="05000000000000000000" pitchFamily="2" charset="2"/>
              </a:rPr>
              <a:t>방향 속성에 따라 뷰를 채워 나가는 방법</a:t>
            </a:r>
            <a:endParaRPr lang="en-US" altLang="ko-KR" b="1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Step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3(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계속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):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버튼들의 </a:t>
            </a:r>
            <a:r>
              <a:rPr lang="en-US" altLang="ko-KR" dirty="0" smtClean="0">
                <a:sym typeface="Wingdings" panose="05000000000000000000" pitchFamily="2" charset="2"/>
              </a:rPr>
              <a:t>layout_width </a:t>
            </a:r>
            <a:r>
              <a:rPr lang="ko-KR" altLang="en-US" dirty="0" smtClean="0">
                <a:sym typeface="Wingdings" panose="05000000000000000000" pitchFamily="2" charset="2"/>
              </a:rPr>
              <a:t>속성값을 모두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wrap_content </a:t>
            </a:r>
            <a:r>
              <a:rPr lang="ko-KR" altLang="en-US" dirty="0" smtClean="0">
                <a:sym typeface="Wingdings" panose="05000000000000000000" pitchFamily="2" charset="2"/>
              </a:rPr>
              <a:t>로 바꾸면 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각 버튼은 자기에게 필요한 공간만을 차지하게 되면서 모두 화면에 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나타나게 될 것입니다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보이지 않는 버튼의 </a:t>
            </a:r>
            <a:r>
              <a:rPr lang="en-US" altLang="ko-KR" dirty="0" err="1" smtClean="0">
                <a:solidFill>
                  <a:srgbClr val="C00000"/>
                </a:solidFill>
                <a:sym typeface="Wingdings" panose="05000000000000000000" pitchFamily="2" charset="2"/>
              </a:rPr>
              <a:t>layout_width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속성값을 어떻게 수정할 수 있나요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? </a:t>
            </a:r>
            <a:b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11</a:t>
            </a:fld>
            <a:endParaRPr lang="ko-KR" altLang="en-US"/>
          </a:p>
        </p:txBody>
      </p:sp>
      <p:grpSp>
        <p:nvGrpSpPr>
          <p:cNvPr id="10" name="그룹 9"/>
          <p:cNvGrpSpPr/>
          <p:nvPr/>
        </p:nvGrpSpPr>
        <p:grpSpPr>
          <a:xfrm>
            <a:off x="9291980" y="895319"/>
            <a:ext cx="2365861" cy="4964815"/>
            <a:chOff x="9291980" y="895319"/>
            <a:chExt cx="2365861" cy="4964815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302961" y="895319"/>
              <a:ext cx="2354880" cy="1628151"/>
            </a:xfrm>
            <a:prstGeom prst="rect">
              <a:avLst/>
            </a:prstGeom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91980" y="2582077"/>
              <a:ext cx="2365861" cy="1593621"/>
            </a:xfrm>
            <a:prstGeom prst="rect">
              <a:avLst/>
            </a:prstGeom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307468" y="4269971"/>
              <a:ext cx="2350373" cy="1590163"/>
            </a:xfrm>
            <a:prstGeom prst="rect">
              <a:avLst/>
            </a:prstGeom>
          </p:spPr>
        </p:pic>
        <p:sp>
          <p:nvSpPr>
            <p:cNvPr id="14" name="직사각형 13"/>
            <p:cNvSpPr/>
            <p:nvPr/>
          </p:nvSpPr>
          <p:spPr>
            <a:xfrm>
              <a:off x="10205590" y="5108377"/>
              <a:ext cx="652743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 smtClean="0">
                  <a:sym typeface="Wingdings" panose="05000000000000000000" pitchFamily="2" charset="2"/>
                </a:rPr>
                <a:t>(</a:t>
              </a:r>
              <a:r>
                <a:rPr lang="ko-KR" altLang="en-US" sz="1400" dirty="0" smtClean="0">
                  <a:sym typeface="Wingdings" panose="05000000000000000000" pitchFamily="2" charset="2"/>
                </a:rPr>
                <a:t>목표</a:t>
              </a:r>
              <a:r>
                <a:rPr lang="en-US" altLang="ko-KR" sz="1400" dirty="0" smtClean="0">
                  <a:sym typeface="Wingdings" panose="05000000000000000000" pitchFamily="2" charset="2"/>
                </a:rPr>
                <a:t>)</a:t>
              </a:r>
              <a:endParaRPr lang="ko-KR" alt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469861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02-2 Linear Layout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리니어 레이아웃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b="1" dirty="0" smtClean="0">
                <a:sym typeface="Wingdings" panose="05000000000000000000" pitchFamily="2" charset="2"/>
              </a:rPr>
              <a:t>Linear Layout </a:t>
            </a:r>
            <a:r>
              <a:rPr lang="ko-KR" altLang="en-US" b="1" dirty="0" smtClean="0">
                <a:sym typeface="Wingdings" panose="05000000000000000000" pitchFamily="2" charset="2"/>
              </a:rPr>
              <a:t>방향 설정하기 </a:t>
            </a:r>
            <a:r>
              <a:rPr lang="en-US" altLang="ko-KR" b="1" dirty="0" smtClean="0">
                <a:sym typeface="Wingdings" panose="05000000000000000000" pitchFamily="2" charset="2"/>
              </a:rPr>
              <a:t>- </a:t>
            </a:r>
            <a:r>
              <a:rPr lang="ko-KR" altLang="en-US" b="1" dirty="0" smtClean="0">
                <a:sym typeface="Wingdings" panose="05000000000000000000" pitchFamily="2" charset="2"/>
              </a:rPr>
              <a:t>방향 속성에 따라 뷰를 채워 나가는 방법</a:t>
            </a:r>
            <a:endParaRPr lang="en-US" altLang="ko-KR" b="1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3(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계속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):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버튼들의 </a:t>
            </a:r>
            <a:r>
              <a:rPr lang="en-US" altLang="ko-KR" dirty="0" smtClean="0">
                <a:sym typeface="Wingdings" panose="05000000000000000000" pitchFamily="2" charset="2"/>
              </a:rPr>
              <a:t>layout_width </a:t>
            </a:r>
            <a:r>
              <a:rPr lang="ko-KR" altLang="en-US" dirty="0" smtClean="0">
                <a:sym typeface="Wingdings" panose="05000000000000000000" pitchFamily="2" charset="2"/>
              </a:rPr>
              <a:t>속성값을 모두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wrap_content </a:t>
            </a:r>
            <a:r>
              <a:rPr lang="ko-KR" altLang="en-US" dirty="0" smtClean="0">
                <a:sym typeface="Wingdings" panose="05000000000000000000" pitchFamily="2" charset="2"/>
              </a:rPr>
              <a:t>로 바꾸면 </a:t>
            </a:r>
            <a:r>
              <a:rPr lang="en-US" altLang="ko-KR" dirty="0">
                <a:sym typeface="Wingdings" panose="05000000000000000000" pitchFamily="2" charset="2"/>
              </a:rPr>
              <a:t/>
            </a:r>
            <a:br>
              <a:rPr lang="en-US" altLang="ko-KR" dirty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각 버튼은 자기에게 필요한 공간만을 차지하게 되면서 모두 화면에 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나타나게 될 것입니다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보이지 않는 버튼의 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layout_width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속성값을 어떻게 수정할 수 있나요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? </a:t>
            </a:r>
            <a:b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</a:br>
            <a:r>
              <a:rPr lang="en-US" altLang="ko-KR" dirty="0">
                <a:sym typeface="Wingdings" panose="05000000000000000000" pitchFamily="2" charset="2"/>
              </a:rPr>
              <a:t>[activity_main.xml</a:t>
            </a:r>
            <a:r>
              <a:rPr lang="en-US" altLang="ko-KR" dirty="0" smtClean="0">
                <a:sym typeface="Wingdings" panose="05000000000000000000" pitchFamily="2" charset="2"/>
              </a:rPr>
              <a:t>]</a:t>
            </a:r>
            <a:r>
              <a:rPr lang="ko-KR" altLang="en-US" dirty="0" smtClean="0">
                <a:sym typeface="Wingdings" panose="05000000000000000000" pitchFamily="2" charset="2"/>
              </a:rPr>
              <a:t>에서 각 버튼 코드를 직접 수정하거나 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b="1" dirty="0" smtClean="0">
                <a:sym typeface="Wingdings" panose="05000000000000000000" pitchFamily="2" charset="2"/>
              </a:rPr>
              <a:t>각 </a:t>
            </a:r>
            <a:r>
              <a:rPr lang="ko-KR" altLang="en-US" dirty="0" smtClean="0">
                <a:sym typeface="Wingdings" panose="05000000000000000000" pitchFamily="2" charset="2"/>
              </a:rPr>
              <a:t>버튼을 선택하고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en-US" altLang="ko-KR" b="1" dirty="0" smtClean="0">
                <a:sym typeface="Wingdings" panose="05000000000000000000" pitchFamily="2" charset="2"/>
              </a:rPr>
              <a:t>Attribute</a:t>
            </a:r>
            <a:r>
              <a:rPr lang="ko-KR" altLang="en-US" b="1" dirty="0" smtClean="0">
                <a:sym typeface="Wingdings" panose="05000000000000000000" pitchFamily="2" charset="2"/>
              </a:rPr>
              <a:t>창</a:t>
            </a:r>
            <a:r>
              <a:rPr lang="ko-KR" altLang="en-US" dirty="0" smtClean="0">
                <a:sym typeface="Wingdings" panose="05000000000000000000" pitchFamily="2" charset="2"/>
              </a:rPr>
              <a:t>에서 수정합니다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12</a:t>
            </a:fld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408" y="4881954"/>
            <a:ext cx="4556839" cy="1614576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2999656" y="5530026"/>
            <a:ext cx="2376264" cy="36004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409" y="3994748"/>
            <a:ext cx="3528392" cy="524218"/>
          </a:xfrm>
          <a:prstGeom prst="rect">
            <a:avLst/>
          </a:prstGeom>
        </p:spPr>
      </p:pic>
      <p:sp>
        <p:nvSpPr>
          <p:cNvPr id="18" name="모서리가 둥근 직사각형 17"/>
          <p:cNvSpPr/>
          <p:nvPr/>
        </p:nvSpPr>
        <p:spPr>
          <a:xfrm>
            <a:off x="767408" y="3973216"/>
            <a:ext cx="3528393" cy="302274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/>
          <p:cNvGrpSpPr/>
          <p:nvPr/>
        </p:nvGrpSpPr>
        <p:grpSpPr>
          <a:xfrm>
            <a:off x="9291980" y="895319"/>
            <a:ext cx="2365861" cy="4964815"/>
            <a:chOff x="9291980" y="895319"/>
            <a:chExt cx="2365861" cy="4964815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302961" y="895319"/>
              <a:ext cx="2354880" cy="1628151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91980" y="2582077"/>
              <a:ext cx="2365861" cy="1593621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307468" y="4269971"/>
              <a:ext cx="2350373" cy="1590163"/>
            </a:xfrm>
            <a:prstGeom prst="rect">
              <a:avLst/>
            </a:prstGeom>
          </p:spPr>
        </p:pic>
        <p:sp>
          <p:nvSpPr>
            <p:cNvPr id="24" name="직사각형 23"/>
            <p:cNvSpPr/>
            <p:nvPr/>
          </p:nvSpPr>
          <p:spPr>
            <a:xfrm>
              <a:off x="10205590" y="5108377"/>
              <a:ext cx="652743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 smtClean="0">
                  <a:sym typeface="Wingdings" panose="05000000000000000000" pitchFamily="2" charset="2"/>
                </a:rPr>
                <a:t>(</a:t>
              </a:r>
              <a:r>
                <a:rPr lang="ko-KR" altLang="en-US" sz="1400" dirty="0" smtClean="0">
                  <a:sym typeface="Wingdings" panose="05000000000000000000" pitchFamily="2" charset="2"/>
                </a:rPr>
                <a:t>목표</a:t>
              </a:r>
              <a:r>
                <a:rPr lang="en-US" altLang="ko-KR" sz="1400" dirty="0" smtClean="0">
                  <a:sym typeface="Wingdings" panose="05000000000000000000" pitchFamily="2" charset="2"/>
                </a:rPr>
                <a:t>)</a:t>
              </a:r>
              <a:endParaRPr lang="ko-KR" alt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260417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02-2 Linear Layout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리니어 레이아웃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b="1" dirty="0" smtClean="0">
                <a:sym typeface="Wingdings" panose="05000000000000000000" pitchFamily="2" charset="2"/>
              </a:rPr>
              <a:t>Linear Layout </a:t>
            </a:r>
            <a:r>
              <a:rPr lang="ko-KR" altLang="en-US" b="1" dirty="0" smtClean="0">
                <a:sym typeface="Wingdings" panose="05000000000000000000" pitchFamily="2" charset="2"/>
              </a:rPr>
              <a:t>방향 설정하기 </a:t>
            </a:r>
            <a:r>
              <a:rPr lang="en-US" altLang="ko-KR" b="1" dirty="0" smtClean="0">
                <a:sym typeface="Wingdings" panose="05000000000000000000" pitchFamily="2" charset="2"/>
              </a:rPr>
              <a:t>- </a:t>
            </a:r>
            <a:r>
              <a:rPr lang="ko-KR" altLang="en-US" b="1" dirty="0" smtClean="0">
                <a:sym typeface="Wingdings" panose="05000000000000000000" pitchFamily="2" charset="2"/>
              </a:rPr>
              <a:t>방향 속성에 따라 뷰를 채워 나가는 방법</a:t>
            </a:r>
            <a:endParaRPr lang="en-US" altLang="ko-KR" b="1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4: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그런데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혹시 지금 결과가 </a:t>
            </a:r>
            <a:r>
              <a:rPr lang="en-US" altLang="ko-KR" dirty="0" smtClean="0">
                <a:sym typeface="Wingdings" panose="05000000000000000000" pitchFamily="2" charset="2"/>
              </a:rPr>
              <a:t>"</a:t>
            </a:r>
            <a:r>
              <a:rPr lang="ko-KR" altLang="en-US" dirty="0" smtClean="0">
                <a:sym typeface="Wingdings" panose="05000000000000000000" pitchFamily="2" charset="2"/>
              </a:rPr>
              <a:t>목표</a:t>
            </a:r>
            <a:r>
              <a:rPr lang="en-US" altLang="ko-KR" dirty="0" smtClean="0">
                <a:sym typeface="Wingdings" panose="05000000000000000000" pitchFamily="2" charset="2"/>
              </a:rPr>
              <a:t>"</a:t>
            </a:r>
            <a:r>
              <a:rPr lang="ko-KR" altLang="en-US" dirty="0" smtClean="0">
                <a:sym typeface="Wingdings" panose="05000000000000000000" pitchFamily="2" charset="2"/>
              </a:rPr>
              <a:t>와 좀 다르지 않나요</a:t>
            </a:r>
            <a:r>
              <a:rPr lang="en-US" altLang="ko-KR" dirty="0" smtClean="0">
                <a:sym typeface="Wingdings" panose="05000000000000000000" pitchFamily="2" charset="2"/>
              </a:rPr>
              <a:t>?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>"</a:t>
            </a:r>
            <a:r>
              <a:rPr lang="ko-KR" altLang="en-US" dirty="0" smtClean="0">
                <a:sym typeface="Wingdings" panose="05000000000000000000" pitchFamily="2" charset="2"/>
              </a:rPr>
              <a:t>목표</a:t>
            </a:r>
            <a:r>
              <a:rPr lang="en-US" altLang="ko-KR" dirty="0" smtClean="0">
                <a:sym typeface="Wingdings" panose="05000000000000000000" pitchFamily="2" charset="2"/>
              </a:rPr>
              <a:t>"</a:t>
            </a:r>
            <a:r>
              <a:rPr lang="ko-KR" altLang="en-US" dirty="0" smtClean="0">
                <a:sym typeface="Wingdings" panose="05000000000000000000" pitchFamily="2" charset="2"/>
              </a:rPr>
              <a:t>와 일치하도록 </a:t>
            </a:r>
            <a:r>
              <a:rPr lang="en-US" altLang="ko-KR" dirty="0" smtClean="0">
                <a:sym typeface="Wingdings" panose="05000000000000000000" pitchFamily="2" charset="2"/>
              </a:rPr>
              <a:t>xml</a:t>
            </a:r>
            <a:r>
              <a:rPr lang="ko-KR" altLang="en-US" dirty="0" smtClean="0">
                <a:sym typeface="Wingdings" panose="05000000000000000000" pitchFamily="2" charset="2"/>
              </a:rPr>
              <a:t>파일을 코드를 수정</a:t>
            </a:r>
            <a:r>
              <a:rPr lang="en-US" altLang="ko-KR" dirty="0" smtClean="0">
                <a:sym typeface="Wingdings" panose="05000000000000000000" pitchFamily="2" charset="2"/>
              </a:rPr>
              <a:t>(</a:t>
            </a:r>
            <a:r>
              <a:rPr lang="ko-KR" altLang="en-US" dirty="0" smtClean="0">
                <a:sym typeface="Wingdings" panose="05000000000000000000" pitchFamily="2" charset="2"/>
              </a:rPr>
              <a:t>추가</a:t>
            </a:r>
            <a:r>
              <a:rPr lang="en-US" altLang="ko-KR" dirty="0" smtClean="0">
                <a:sym typeface="Wingdings" panose="05000000000000000000" pitchFamily="2" charset="2"/>
              </a:rPr>
              <a:t>)</a:t>
            </a:r>
            <a:r>
              <a:rPr lang="ko-KR" altLang="en-US" dirty="0" smtClean="0">
                <a:sym typeface="Wingdings" panose="05000000000000000000" pitchFamily="2" charset="2"/>
              </a:rPr>
              <a:t>하십시오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Solution: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13</a:t>
            </a:fld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416" y="2343836"/>
            <a:ext cx="2575783" cy="1684166"/>
          </a:xfrm>
          <a:prstGeom prst="rect">
            <a:avLst/>
          </a:prstGeom>
        </p:spPr>
      </p:pic>
      <p:grpSp>
        <p:nvGrpSpPr>
          <p:cNvPr id="11" name="그룹 10"/>
          <p:cNvGrpSpPr/>
          <p:nvPr/>
        </p:nvGrpSpPr>
        <p:grpSpPr>
          <a:xfrm>
            <a:off x="9291980" y="895319"/>
            <a:ext cx="2365861" cy="4964815"/>
            <a:chOff x="9291980" y="895319"/>
            <a:chExt cx="2365861" cy="4964815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302961" y="895319"/>
              <a:ext cx="2354880" cy="1628151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291980" y="2582077"/>
              <a:ext cx="2365861" cy="1593621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307468" y="4269971"/>
              <a:ext cx="2350373" cy="1590163"/>
            </a:xfrm>
            <a:prstGeom prst="rect">
              <a:avLst/>
            </a:prstGeom>
          </p:spPr>
        </p:pic>
        <p:sp>
          <p:nvSpPr>
            <p:cNvPr id="19" name="직사각형 18"/>
            <p:cNvSpPr/>
            <p:nvPr/>
          </p:nvSpPr>
          <p:spPr>
            <a:xfrm>
              <a:off x="10205590" y="5108377"/>
              <a:ext cx="652743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 smtClean="0">
                  <a:sym typeface="Wingdings" panose="05000000000000000000" pitchFamily="2" charset="2"/>
                </a:rPr>
                <a:t>(</a:t>
              </a:r>
              <a:r>
                <a:rPr lang="ko-KR" altLang="en-US" sz="1400" dirty="0" smtClean="0">
                  <a:sym typeface="Wingdings" panose="05000000000000000000" pitchFamily="2" charset="2"/>
                </a:rPr>
                <a:t>목표</a:t>
              </a:r>
              <a:r>
                <a:rPr lang="en-US" altLang="ko-KR" sz="1400" dirty="0" smtClean="0">
                  <a:sym typeface="Wingdings" panose="05000000000000000000" pitchFamily="2" charset="2"/>
                </a:rPr>
                <a:t>)</a:t>
              </a:r>
              <a:endParaRPr lang="ko-KR" alt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178718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02-2 Linear Layout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자바 코드에서 화면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(Layout)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구성하기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b="1" dirty="0" smtClean="0">
                <a:sym typeface="Wingdings" panose="05000000000000000000" pitchFamily="2" charset="2"/>
              </a:rPr>
              <a:t>디자인 화면에서 뷰를 만들면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XML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파일</a:t>
            </a:r>
            <a:r>
              <a:rPr lang="ko-KR" altLang="en-US" b="1" dirty="0" smtClean="0">
                <a:sym typeface="Wingdings" panose="05000000000000000000" pitchFamily="2" charset="2"/>
              </a:rPr>
              <a:t>이 만들어지고</a:t>
            </a:r>
            <a:r>
              <a:rPr lang="en-US" altLang="ko-KR" b="1" dirty="0" smtClean="0">
                <a:sym typeface="Wingdings" panose="05000000000000000000" pitchFamily="2" charset="2"/>
              </a:rPr>
              <a:t>, </a:t>
            </a:r>
            <a:r>
              <a:rPr lang="ko-KR" altLang="en-US" b="1" dirty="0" smtClean="0">
                <a:sym typeface="Wingdings" panose="05000000000000000000" pitchFamily="2" charset="2"/>
              </a:rPr>
              <a:t>이것이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자바 소스 파일</a:t>
            </a:r>
            <a:r>
              <a:rPr lang="ko-KR" altLang="en-US" b="1" dirty="0" smtClean="0">
                <a:sym typeface="Wingdings" panose="05000000000000000000" pitchFamily="2" charset="2"/>
              </a:rPr>
              <a:t>과 연결됩니다</a:t>
            </a:r>
            <a:r>
              <a:rPr lang="en-US" altLang="ko-KR" b="1" dirty="0" smtClean="0">
                <a:sym typeface="Wingdings" panose="05000000000000000000" pitchFamily="2" charset="2"/>
              </a:rPr>
              <a:t>.</a:t>
            </a:r>
            <a:br>
              <a:rPr lang="en-US" altLang="ko-KR" b="1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>[MainActivity.java]</a:t>
            </a:r>
            <a:r>
              <a:rPr lang="ko-KR" altLang="en-US" dirty="0" smtClean="0">
                <a:sym typeface="Wingdings" panose="05000000000000000000" pitchFamily="2" charset="2"/>
              </a:rPr>
              <a:t>탭을 열어보면</a:t>
            </a:r>
            <a:r>
              <a:rPr lang="en-US" altLang="ko-KR" dirty="0" smtClean="0">
                <a:sym typeface="Wingdings" panose="05000000000000000000" pitchFamily="2" charset="2"/>
              </a:rPr>
              <a:t>, setContentView()</a:t>
            </a:r>
            <a:r>
              <a:rPr lang="ko-KR" altLang="en-US" dirty="0" err="1" smtClean="0">
                <a:sym typeface="Wingdings" panose="05000000000000000000" pitchFamily="2" charset="2"/>
              </a:rPr>
              <a:t>메소도를</a:t>
            </a:r>
            <a:r>
              <a:rPr lang="ko-KR" altLang="en-US" dirty="0" smtClean="0">
                <a:sym typeface="Wingdings" panose="05000000000000000000" pitchFamily="2" charset="2"/>
              </a:rPr>
              <a:t> 호출하는 부분이 있습니다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이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메소드를</a:t>
            </a:r>
            <a:r>
              <a:rPr lang="ko-KR" altLang="en-US" dirty="0" smtClean="0">
                <a:sym typeface="Wingdings" panose="05000000000000000000" pitchFamily="2" charset="2"/>
              </a:rPr>
              <a:t> 호출하면서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en-US" altLang="ko-KR" b="1" dirty="0" smtClean="0">
                <a:sym typeface="Wingdings" panose="05000000000000000000" pitchFamily="2" charset="2"/>
              </a:rPr>
              <a:t>activity_main</a:t>
            </a:r>
            <a:r>
              <a:rPr lang="en-US" altLang="ko-KR" dirty="0" smtClean="0">
                <a:sym typeface="Wingdings" panose="05000000000000000000" pitchFamily="2" charset="2"/>
              </a:rPr>
              <a:t>.xml</a:t>
            </a:r>
            <a:r>
              <a:rPr lang="ko-KR" altLang="en-US" dirty="0" smtClean="0">
                <a:sym typeface="Wingdings" panose="05000000000000000000" pitchFamily="2" charset="2"/>
              </a:rPr>
              <a:t>파일을 </a:t>
            </a:r>
            <a:r>
              <a:rPr lang="ko-KR" altLang="en-US" dirty="0" err="1" smtClean="0">
                <a:sym typeface="Wingdings" panose="05000000000000000000" pitchFamily="2" charset="2"/>
              </a:rPr>
              <a:t>파라미터로</a:t>
            </a:r>
            <a:r>
              <a:rPr lang="ko-KR" altLang="en-US" dirty="0" smtClean="0">
                <a:sym typeface="Wingdings" panose="05000000000000000000" pitchFamily="2" charset="2"/>
              </a:rPr>
              <a:t> 전달하면 이것으로 화면을 만들어 냅니다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화면에 보이는 레이아웃 소스 코드</a:t>
            </a:r>
            <a:r>
              <a:rPr lang="en-US" altLang="ko-KR" dirty="0" smtClean="0">
                <a:sym typeface="Wingdings" panose="05000000000000000000" pitchFamily="2" charset="2"/>
              </a:rPr>
              <a:t>(xml)</a:t>
            </a:r>
            <a:r>
              <a:rPr lang="ko-KR" altLang="en-US" dirty="0" smtClean="0">
                <a:sym typeface="Wingdings" panose="05000000000000000000" pitchFamily="2" charset="2"/>
              </a:rPr>
              <a:t>와 자바 소스 코드는 서로 분리되어 있기 때문에</a:t>
            </a:r>
            <a:r>
              <a:rPr lang="en-US" altLang="ko-KR" dirty="0" smtClean="0">
                <a:sym typeface="Wingdings" panose="05000000000000000000" pitchFamily="2" charset="2"/>
              </a:rPr>
              <a:t>,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화면 구성을 바꿀 때 자바 소스 코드는 그대로 두고 레이아웃 소스 코드만 수정하는 것도 가능합니다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그러나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만약 화면 레이아웃을 미리 만들 수 없거나 혹은 레이아웃을 상황에 따라 바로 만들어야 할 경우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자바 소스 코드에서 화면 레이아웃을 구성해야 할 필요가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웹을 통해</a:t>
            </a: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서버나 사용자의 요구에 따라 </a:t>
            </a:r>
            <a:r>
              <a:rPr lang="ko-KR" altLang="en-US" dirty="0" smtClean="0">
                <a:sym typeface="Wingdings" panose="05000000000000000000" pitchFamily="2" charset="2"/>
              </a:rPr>
              <a:t>바로 화면을 구성할 수 있도록 자바 코드에서 화면을 구성하는 방법이 훨씬 효율적입니다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 이러한 것을 시뮬레이션 해봅시다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ko-KR" dirty="0">
                <a:sym typeface="Wingdings" panose="05000000000000000000" pitchFamily="2" charset="2"/>
              </a:rPr>
              <a:t/>
            </a:r>
            <a:br>
              <a:rPr lang="en-US" altLang="ko-KR" dirty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5291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02-2 Linear Layout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자바 코드에서 화면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(Layout)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구성하기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b="1" dirty="0" smtClean="0">
                <a:sym typeface="Wingdings" panose="05000000000000000000" pitchFamily="2" charset="2"/>
              </a:rPr>
              <a:t>Step 1: </a:t>
            </a:r>
            <a:r>
              <a:rPr lang="en-US" altLang="ko-KR" dirty="0" smtClean="0">
                <a:sym typeface="Wingdings" panose="05000000000000000000" pitchFamily="2" charset="2"/>
              </a:rPr>
              <a:t>MainActivity.java</a:t>
            </a:r>
            <a:r>
              <a:rPr lang="ko-KR" altLang="en-US" dirty="0" smtClean="0">
                <a:sym typeface="Wingdings" panose="05000000000000000000" pitchFamily="2" charset="2"/>
              </a:rPr>
              <a:t>를 복사해서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LayoutCodeActivity.java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를 만든 후에 수정합니다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Hu021LinearLayout </a:t>
            </a:r>
            <a:r>
              <a:rPr lang="ko-KR" altLang="en-US" dirty="0" smtClean="0">
                <a:sym typeface="Wingdings" panose="05000000000000000000" pitchFamily="2" charset="2"/>
              </a:rPr>
              <a:t>프로젝트에서 </a:t>
            </a:r>
            <a:r>
              <a:rPr lang="en-US" altLang="ko-KR" dirty="0" smtClean="0">
                <a:sym typeface="Wingdings" panose="05000000000000000000" pitchFamily="2" charset="2"/>
              </a:rPr>
              <a:t>MainActivity</a:t>
            </a:r>
            <a:r>
              <a:rPr lang="ko-KR" altLang="en-US" dirty="0" smtClean="0">
                <a:sym typeface="Wingdings" panose="05000000000000000000" pitchFamily="2" charset="2"/>
              </a:rPr>
              <a:t>를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Ctrl + C, Ctrl +V</a:t>
            </a:r>
            <a:r>
              <a:rPr lang="ko-KR" altLang="en-US" dirty="0" smtClean="0">
                <a:sym typeface="Wingdings" panose="05000000000000000000" pitchFamily="2" charset="2"/>
              </a:rPr>
              <a:t>로 복사하고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이름을 수정하면 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marL="0" indent="0">
              <a:buNone/>
            </a:pPr>
            <a:r>
              <a:rPr lang="en-US" altLang="ko-KR" dirty="0">
                <a:sym typeface="Wingdings" panose="05000000000000000000" pitchFamily="2" charset="2"/>
              </a:rPr>
              <a:t/>
            </a:r>
            <a:br>
              <a:rPr lang="en-US" altLang="ko-KR" dirty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15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416" y="2187721"/>
            <a:ext cx="7940728" cy="4351397"/>
          </a:xfrm>
          <a:prstGeom prst="rect">
            <a:avLst/>
          </a:prstGeom>
        </p:spPr>
      </p:pic>
      <p:sp>
        <p:nvSpPr>
          <p:cNvPr id="9" name="오른쪽 화살표 8"/>
          <p:cNvSpPr/>
          <p:nvPr/>
        </p:nvSpPr>
        <p:spPr>
          <a:xfrm>
            <a:off x="839416" y="3573016"/>
            <a:ext cx="432048" cy="360040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오른쪽 화살표 9"/>
          <p:cNvSpPr/>
          <p:nvPr/>
        </p:nvSpPr>
        <p:spPr>
          <a:xfrm rot="10800000">
            <a:off x="5861132" y="5301208"/>
            <a:ext cx="432048" cy="360040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444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02-2 Linear Layout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자바 코드에서 화면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(Layout)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구성하기 </a:t>
            </a:r>
            <a:r>
              <a:rPr lang="ko-KR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b="1" dirty="0" smtClean="0">
                <a:sym typeface="Wingdings" panose="05000000000000000000" pitchFamily="2" charset="2"/>
              </a:rPr>
              <a:t>Step2: LayoutCodeActivity.java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를 다음과 같이 수정합니다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marL="0" indent="0">
              <a:buNone/>
            </a:pPr>
            <a:r>
              <a:rPr lang="en-US" altLang="ko-KR" dirty="0">
                <a:sym typeface="Wingdings" panose="05000000000000000000" pitchFamily="2" charset="2"/>
              </a:rPr>
              <a:t/>
            </a:r>
            <a:br>
              <a:rPr lang="en-US" altLang="ko-KR" dirty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16</a:t>
            </a:fld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453100" y="1628800"/>
            <a:ext cx="11248112" cy="50475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Consolas" panose="020B0609020204030204" pitchFamily="49" charset="0"/>
              </a:rPr>
              <a:t>package </a:t>
            </a:r>
            <a:r>
              <a:rPr lang="en-US" altLang="ko-KR" sz="1400" dirty="0" smtClean="0">
                <a:latin typeface="Consolas" panose="020B0609020204030204" pitchFamily="49" charset="0"/>
              </a:rPr>
              <a:t>org.joy.layout;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import ...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public class LayoutCodeActivity extends AppCompatActivity {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@Override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protected void onCreate(Bundle savedInstanceState) {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super.onCreate(savedInstanceState);</a:t>
            </a: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LinearLayout </a:t>
            </a:r>
            <a:r>
              <a:rPr lang="en-US" altLang="ko-KR" sz="1400" b="1" dirty="0">
                <a:solidFill>
                  <a:srgbClr val="C00000"/>
                </a:solidFill>
                <a:latin typeface="Consolas" panose="020B0609020204030204" pitchFamily="49" charset="0"/>
              </a:rPr>
              <a:t>mainLayout</a:t>
            </a:r>
            <a:r>
              <a:rPr lang="en-US" altLang="ko-KR" sz="1400" dirty="0">
                <a:latin typeface="Consolas" panose="020B0609020204030204" pitchFamily="49" charset="0"/>
              </a:rPr>
              <a:t> = new LinearLayout(this);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>
                <a:solidFill>
                  <a:srgbClr val="C00000"/>
                </a:solidFill>
                <a:latin typeface="Consolas" panose="020B0609020204030204" pitchFamily="49" charset="0"/>
              </a:rPr>
              <a:t>mainLayout</a:t>
            </a:r>
            <a:r>
              <a:rPr lang="en-US" altLang="ko-KR" sz="1400" dirty="0">
                <a:latin typeface="Consolas" panose="020B0609020204030204" pitchFamily="49" charset="0"/>
              </a:rPr>
              <a:t>.setOrientation(</a:t>
            </a:r>
            <a:r>
              <a:rPr lang="en-US" altLang="ko-KR" sz="1400" dirty="0" err="1">
                <a:latin typeface="Consolas" panose="020B0609020204030204" pitchFamily="49" charset="0"/>
              </a:rPr>
              <a:t>LinearLayout.VERTICAL</a:t>
            </a:r>
            <a:r>
              <a:rPr lang="en-US" altLang="ko-KR" sz="1400" dirty="0">
                <a:latin typeface="Consolas" panose="020B0609020204030204" pitchFamily="49" charset="0"/>
              </a:rPr>
              <a:t>);</a:t>
            </a: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LinearLayout.LayoutParams params = new LinearLayout.LayoutParams(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    LinearLayout.LayoutParams.MATCH_PARENT</a:t>
            </a:r>
            <a:r>
              <a:rPr lang="en-US" altLang="ko-KR" sz="1400" dirty="0" smtClean="0">
                <a:latin typeface="Consolas" panose="020B0609020204030204" pitchFamily="49" charset="0"/>
              </a:rPr>
              <a:t>, 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            LinearLayout.LayoutParams.WRAP_CONTENT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    </a:t>
            </a:r>
            <a:r>
              <a:rPr lang="en-US" altLang="ko-KR" sz="1400" dirty="0">
                <a:latin typeface="Consolas" panose="020B0609020204030204" pitchFamily="49" charset="0"/>
              </a:rPr>
              <a:t>);</a:t>
            </a: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Button button1 = new Button(this);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button1.setText</a:t>
            </a:r>
            <a:r>
              <a:rPr lang="en-US" altLang="ko-KR" sz="1400" dirty="0" smtClean="0">
                <a:latin typeface="Consolas" panose="020B0609020204030204" pitchFamily="49" charset="0"/>
              </a:rPr>
              <a:t>("</a:t>
            </a:r>
            <a:r>
              <a:rPr lang="ko-KR" altLang="en-US" sz="1400" dirty="0" smtClean="0">
                <a:latin typeface="Consolas" panose="020B0609020204030204" pitchFamily="49" charset="0"/>
              </a:rPr>
              <a:t>안녕하세요</a:t>
            </a:r>
            <a:r>
              <a:rPr lang="en-US" altLang="ko-KR" sz="1400" dirty="0" smtClean="0">
                <a:latin typeface="Consolas" panose="020B0609020204030204" pitchFamily="49" charset="0"/>
              </a:rPr>
              <a:t>");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button1.setLayoutParams(</a:t>
            </a:r>
            <a:r>
              <a:rPr lang="en-US" altLang="ko-KR" sz="1400" dirty="0" err="1">
                <a:latin typeface="Consolas" panose="020B0609020204030204" pitchFamily="49" charset="0"/>
              </a:rPr>
              <a:t>params</a:t>
            </a:r>
            <a:r>
              <a:rPr lang="en-US" altLang="ko-KR" sz="14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mainLayout.addView(button1);</a:t>
            </a: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setContentView(</a:t>
            </a:r>
            <a:r>
              <a:rPr lang="en-US" altLang="ko-KR" sz="1400" dirty="0" err="1">
                <a:solidFill>
                  <a:srgbClr val="C00000"/>
                </a:solidFill>
                <a:latin typeface="Consolas" panose="020B0609020204030204" pitchFamily="49" charset="0"/>
              </a:rPr>
              <a:t>mainLayout</a:t>
            </a:r>
            <a:r>
              <a:rPr lang="en-US" altLang="ko-KR" sz="14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}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}</a:t>
            </a:r>
            <a:endParaRPr lang="ko-KR" altLang="en-US" sz="1400" dirty="0">
              <a:latin typeface="Consolas" panose="020B0609020204030204" pitchFamily="49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816080" y="3112207"/>
            <a:ext cx="4685254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600" dirty="0" smtClean="0">
                <a:sym typeface="Wingdings" panose="05000000000000000000" pitchFamily="2" charset="2"/>
              </a:rPr>
              <a:t>Linear Layout</a:t>
            </a:r>
            <a:r>
              <a:rPr lang="ko-KR" altLang="en-US" sz="1600" dirty="0" smtClean="0">
                <a:sym typeface="Wingdings" panose="05000000000000000000" pitchFamily="2" charset="2"/>
              </a:rPr>
              <a:t>객체를 생성하고</a:t>
            </a:r>
            <a:r>
              <a:rPr lang="en-US" altLang="ko-KR" sz="1600" dirty="0" smtClean="0">
                <a:sym typeface="Wingdings" panose="05000000000000000000" pitchFamily="2" charset="2"/>
              </a:rPr>
              <a:t>, orientation</a:t>
            </a:r>
            <a:r>
              <a:rPr lang="ko-KR" altLang="en-US" sz="1600" dirty="0" smtClean="0">
                <a:sym typeface="Wingdings" panose="05000000000000000000" pitchFamily="2" charset="2"/>
              </a:rPr>
              <a:t>설정</a:t>
            </a:r>
            <a:endParaRPr lang="ko-KR" altLang="en-US" sz="1600" dirty="0"/>
          </a:p>
        </p:txBody>
      </p:sp>
      <p:sp>
        <p:nvSpPr>
          <p:cNvPr id="16" name="직사각형 15"/>
          <p:cNvSpPr/>
          <p:nvPr/>
        </p:nvSpPr>
        <p:spPr>
          <a:xfrm>
            <a:off x="6816080" y="4109072"/>
            <a:ext cx="4685254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600" dirty="0" smtClean="0">
                <a:sym typeface="Wingdings" panose="05000000000000000000" pitchFamily="2" charset="2"/>
              </a:rPr>
              <a:t>Layout </a:t>
            </a:r>
            <a:r>
              <a:rPr lang="ko-KR" altLang="en-US" sz="1600" dirty="0" smtClean="0">
                <a:sym typeface="Wingdings" panose="05000000000000000000" pitchFamily="2" charset="2"/>
              </a:rPr>
              <a:t>안에 추가될 뷰들에 설정할 </a:t>
            </a:r>
            <a:r>
              <a:rPr lang="ko-KR" altLang="en-US" sz="1600" dirty="0" err="1" smtClean="0">
                <a:sym typeface="Wingdings" panose="05000000000000000000" pitchFamily="2" charset="2"/>
              </a:rPr>
              <a:t>파라미터를</a:t>
            </a:r>
            <a:r>
              <a:rPr lang="ko-KR" altLang="en-US" sz="1600" dirty="0" smtClean="0">
                <a:sym typeface="Wingdings" panose="05000000000000000000" pitchFamily="2" charset="2"/>
              </a:rPr>
              <a:t> 생성</a:t>
            </a:r>
            <a:endParaRPr lang="ko-KR" altLang="en-US" sz="1600" dirty="0"/>
          </a:p>
        </p:txBody>
      </p:sp>
      <p:sp>
        <p:nvSpPr>
          <p:cNvPr id="22" name="직사각형 21"/>
          <p:cNvSpPr/>
          <p:nvPr/>
        </p:nvSpPr>
        <p:spPr>
          <a:xfrm>
            <a:off x="4943872" y="4941168"/>
            <a:ext cx="4896544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ko-KR" altLang="en-US" sz="1600" dirty="0" smtClean="0">
                <a:sym typeface="Wingdings" panose="05000000000000000000" pitchFamily="2" charset="2"/>
              </a:rPr>
              <a:t>버튼에 </a:t>
            </a:r>
            <a:r>
              <a:rPr lang="ko-KR" altLang="en-US" sz="1600" dirty="0" err="1" smtClean="0">
                <a:sym typeface="Wingdings" panose="05000000000000000000" pitchFamily="2" charset="2"/>
              </a:rPr>
              <a:t>파라미터를</a:t>
            </a:r>
            <a:r>
              <a:rPr lang="ko-KR" altLang="en-US" sz="1600" dirty="0" smtClean="0">
                <a:sym typeface="Wingdings" panose="05000000000000000000" pitchFamily="2" charset="2"/>
              </a:rPr>
              <a:t> 설정하고 </a:t>
            </a:r>
            <a:r>
              <a:rPr lang="en-US" altLang="ko-KR" sz="1600" dirty="0" smtClean="0">
                <a:sym typeface="Wingdings" panose="05000000000000000000" pitchFamily="2" charset="2"/>
              </a:rPr>
              <a:t>Layout </a:t>
            </a:r>
            <a:r>
              <a:rPr lang="ko-KR" altLang="en-US" sz="1600" dirty="0" smtClean="0">
                <a:sym typeface="Wingdings" panose="05000000000000000000" pitchFamily="2" charset="2"/>
              </a:rPr>
              <a:t>에 추가</a:t>
            </a:r>
            <a:endParaRPr lang="ko-KR" altLang="en-US" sz="1600" dirty="0"/>
          </a:p>
        </p:txBody>
      </p:sp>
      <p:sp>
        <p:nvSpPr>
          <p:cNvPr id="23" name="직사각형 22"/>
          <p:cNvSpPr/>
          <p:nvPr/>
        </p:nvSpPr>
        <p:spPr>
          <a:xfrm>
            <a:off x="4943872" y="5902533"/>
            <a:ext cx="3024336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ko-KR" altLang="en-US" sz="1600" dirty="0" smtClean="0">
                <a:sym typeface="Wingdings" panose="05000000000000000000" pitchFamily="2" charset="2"/>
              </a:rPr>
              <a:t>새 </a:t>
            </a:r>
            <a:r>
              <a:rPr lang="en-US" altLang="ko-KR" sz="1600" dirty="0" smtClean="0">
                <a:sym typeface="Wingdings" panose="05000000000000000000" pitchFamily="2" charset="2"/>
              </a:rPr>
              <a:t>Layout</a:t>
            </a:r>
            <a:r>
              <a:rPr lang="ko-KR" altLang="en-US" sz="1600" dirty="0" smtClean="0">
                <a:sym typeface="Wingdings" panose="05000000000000000000" pitchFamily="2" charset="2"/>
              </a:rPr>
              <a:t>을 화면에 설정</a:t>
            </a:r>
            <a:endParaRPr lang="ko-KR" altLang="en-US" sz="1600" dirty="0"/>
          </a:p>
        </p:txBody>
      </p:sp>
      <p:sp>
        <p:nvSpPr>
          <p:cNvPr id="5" name="직사각형 4"/>
          <p:cNvSpPr/>
          <p:nvPr/>
        </p:nvSpPr>
        <p:spPr>
          <a:xfrm>
            <a:off x="7382726" y="1127295"/>
            <a:ext cx="4455937" cy="830997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ko-KR" altLang="en-US" sz="1600" dirty="0" smtClean="0">
                <a:sym typeface="Wingdings" panose="05000000000000000000" pitchFamily="2" charset="2"/>
              </a:rPr>
              <a:t>레이아웃  </a:t>
            </a:r>
            <a:r>
              <a:rPr lang="en-US" altLang="ko-KR" sz="1600" dirty="0">
                <a:sym typeface="Wingdings" panose="05000000000000000000" pitchFamily="2" charset="2"/>
              </a:rPr>
              <a:t>xml </a:t>
            </a:r>
            <a:r>
              <a:rPr lang="ko-KR" altLang="en-US" sz="1600" dirty="0" smtClean="0">
                <a:sym typeface="Wingdings" panose="05000000000000000000" pitchFamily="2" charset="2"/>
              </a:rPr>
              <a:t>파일없이 </a:t>
            </a:r>
            <a:endParaRPr lang="en-US" altLang="ko-KR" sz="1600" dirty="0" smtClean="0">
              <a:sym typeface="Wingdings" panose="05000000000000000000" pitchFamily="2" charset="2"/>
            </a:endParaRPr>
          </a:p>
          <a:p>
            <a:r>
              <a:rPr lang="en-US" altLang="ko-KR" sz="1600" dirty="0" smtClean="0">
                <a:sym typeface="Wingdings" panose="05000000000000000000" pitchFamily="2" charset="2"/>
              </a:rPr>
              <a:t>java</a:t>
            </a:r>
            <a:r>
              <a:rPr lang="ko-KR" altLang="en-US" sz="1600" dirty="0">
                <a:sym typeface="Wingdings" panose="05000000000000000000" pitchFamily="2" charset="2"/>
              </a:rPr>
              <a:t>로 </a:t>
            </a:r>
            <a:r>
              <a:rPr lang="en-US" altLang="ko-KR" sz="1600" dirty="0" smtClean="0">
                <a:sym typeface="Wingdings" panose="05000000000000000000" pitchFamily="2" charset="2"/>
              </a:rPr>
              <a:t>View</a:t>
            </a:r>
            <a:r>
              <a:rPr lang="ko-KR" altLang="en-US" sz="1600" dirty="0" smtClean="0">
                <a:sym typeface="Wingdings" panose="05000000000000000000" pitchFamily="2" charset="2"/>
              </a:rPr>
              <a:t>들을 직접 코딩하여 </a:t>
            </a:r>
            <a:endParaRPr lang="en-US" altLang="ko-KR" sz="1600" dirty="0" smtClean="0">
              <a:sym typeface="Wingdings" panose="05000000000000000000" pitchFamily="2" charset="2"/>
            </a:endParaRPr>
          </a:p>
          <a:p>
            <a:r>
              <a:rPr lang="ko-KR" altLang="en-US" sz="1600" dirty="0" smtClean="0">
                <a:sym typeface="Wingdings" panose="05000000000000000000" pitchFamily="2" charset="2"/>
              </a:rPr>
              <a:t>레이아웃을 동적으로 나타내게 하는 코드입니다</a:t>
            </a:r>
            <a:r>
              <a:rPr lang="en-US" altLang="ko-KR" sz="1600" dirty="0" smtClean="0">
                <a:sym typeface="Wingdings" panose="05000000000000000000" pitchFamily="2" charset="2"/>
              </a:rPr>
              <a:t>.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323152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02-2 Linear Layout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자바 코드에서 화면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(Layout)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구성하기 </a:t>
            </a:r>
            <a:r>
              <a:rPr lang="ko-KR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3: </a:t>
            </a:r>
            <a:r>
              <a:rPr lang="en-US" altLang="ko-KR" dirty="0" smtClean="0">
                <a:sym typeface="Wingdings" panose="05000000000000000000" pitchFamily="2" charset="2"/>
              </a:rPr>
              <a:t>AndroidManifest.xml </a:t>
            </a:r>
            <a:r>
              <a:rPr lang="ko-KR" altLang="en-US" dirty="0" smtClean="0">
                <a:sym typeface="Wingdings" panose="05000000000000000000" pitchFamily="2" charset="2"/>
              </a:rPr>
              <a:t>수정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하나의 화면을 </a:t>
            </a:r>
            <a:r>
              <a:rPr lang="en-US" altLang="ko-KR" b="1" dirty="0" smtClean="0">
                <a:sym typeface="Wingdings" panose="05000000000000000000" pitchFamily="2" charset="2"/>
              </a:rPr>
              <a:t>activity </a:t>
            </a:r>
            <a:r>
              <a:rPr lang="ko-KR" altLang="en-US" dirty="0" smtClean="0">
                <a:sym typeface="Wingdings" panose="05000000000000000000" pitchFamily="2" charset="2"/>
              </a:rPr>
              <a:t>라고 부릅니다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기억하시죠</a:t>
            </a:r>
            <a:r>
              <a:rPr lang="en-US" altLang="ko-KR" dirty="0" smtClean="0">
                <a:sym typeface="Wingdings" panose="05000000000000000000" pitchFamily="2" charset="2"/>
              </a:rPr>
              <a:t>? </a:t>
            </a:r>
            <a:r>
              <a:rPr lang="ko-KR" altLang="en-US" dirty="0" smtClean="0">
                <a:sym typeface="Wingdings" panose="05000000000000000000" pitchFamily="2" charset="2"/>
              </a:rPr>
              <a:t>앱을 실행했을 때 </a:t>
            </a:r>
            <a:r>
              <a:rPr lang="ko-KR" altLang="en-US" dirty="0">
                <a:sym typeface="Wingdings" panose="05000000000000000000" pitchFamily="2" charset="2"/>
              </a:rPr>
              <a:t>첫</a:t>
            </a:r>
            <a:r>
              <a:rPr lang="ko-KR" altLang="en-US" dirty="0" smtClean="0">
                <a:sym typeface="Wingdings" panose="05000000000000000000" pitchFamily="2" charset="2"/>
              </a:rPr>
              <a:t> 화면을 </a:t>
            </a:r>
            <a:r>
              <a:rPr lang="en-US" altLang="ko-KR" b="1" dirty="0" smtClean="0">
                <a:sym typeface="Wingdings" panose="05000000000000000000" pitchFamily="2" charset="2"/>
              </a:rPr>
              <a:t>MainActivity</a:t>
            </a:r>
            <a:r>
              <a:rPr lang="ko-KR" altLang="en-US" dirty="0" smtClean="0">
                <a:sym typeface="Wingdings" panose="05000000000000000000" pitchFamily="2" charset="2"/>
              </a:rPr>
              <a:t>라고 부릅니다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프로젝트를 처음 만들면</a:t>
            </a:r>
            <a:r>
              <a:rPr lang="en-US" altLang="ko-KR" dirty="0" smtClean="0">
                <a:sym typeface="Wingdings" panose="05000000000000000000" pitchFamily="2" charset="2"/>
              </a:rPr>
              <a:t>, MainActivity</a:t>
            </a:r>
            <a:r>
              <a:rPr lang="ko-KR" altLang="en-US" dirty="0" smtClean="0">
                <a:sym typeface="Wingdings" panose="05000000000000000000" pitchFamily="2" charset="2"/>
              </a:rPr>
              <a:t>가 만들어지고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이를 위한 소스코드 </a:t>
            </a:r>
            <a:r>
              <a:rPr lang="en-US" altLang="ko-KR" b="1" dirty="0" smtClean="0">
                <a:sym typeface="Wingdings" panose="05000000000000000000" pitchFamily="2" charset="2"/>
              </a:rPr>
              <a:t>MainActivity.java</a:t>
            </a:r>
            <a:r>
              <a:rPr lang="ko-KR" altLang="en-US" dirty="0" smtClean="0">
                <a:sym typeface="Wingdings" panose="05000000000000000000" pitchFamily="2" charset="2"/>
              </a:rPr>
              <a:t>와 레이아웃 파일 </a:t>
            </a:r>
            <a:r>
              <a:rPr lang="en-US" altLang="ko-KR" b="1" dirty="0" smtClean="0">
                <a:sym typeface="Wingdings" panose="05000000000000000000" pitchFamily="2" charset="2"/>
              </a:rPr>
              <a:t>activity_main.xml</a:t>
            </a:r>
            <a:r>
              <a:rPr lang="ko-KR" altLang="en-US" dirty="0" smtClean="0">
                <a:sym typeface="Wingdings" panose="05000000000000000000" pitchFamily="2" charset="2"/>
              </a:rPr>
              <a:t>이 생성이 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b="1" dirty="0" smtClean="0">
                <a:sym typeface="Wingdings" panose="05000000000000000000" pitchFamily="2" charset="2"/>
              </a:rPr>
              <a:t>그리고</a:t>
            </a:r>
            <a:r>
              <a:rPr lang="en-US" altLang="ko-KR" b="1" dirty="0" smtClean="0">
                <a:sym typeface="Wingdings" panose="05000000000000000000" pitchFamily="2" charset="2"/>
              </a:rPr>
              <a:t>, </a:t>
            </a:r>
            <a:r>
              <a:rPr lang="ko-KR" altLang="en-US" b="1" dirty="0" smtClean="0">
                <a:sym typeface="Wingdings" panose="05000000000000000000" pitchFamily="2" charset="2"/>
              </a:rPr>
              <a:t>이 </a:t>
            </a:r>
            <a:r>
              <a:rPr lang="en-US" altLang="ko-KR" b="1" dirty="0" smtClean="0">
                <a:sym typeface="Wingdings" panose="05000000000000000000" pitchFamily="2" charset="2"/>
              </a:rPr>
              <a:t>MainActivity</a:t>
            </a:r>
            <a:r>
              <a:rPr lang="ko-KR" altLang="en-US" b="1" dirty="0" smtClean="0">
                <a:sym typeface="Wingdings" panose="05000000000000000000" pitchFamily="2" charset="2"/>
              </a:rPr>
              <a:t>는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AndroidManifest.xml</a:t>
            </a:r>
            <a:r>
              <a:rPr lang="en-US" altLang="ko-KR" b="1" dirty="0" smtClean="0">
                <a:sym typeface="Wingdings" panose="05000000000000000000" pitchFamily="2" charset="2"/>
              </a:rPr>
              <a:t> </a:t>
            </a:r>
            <a:r>
              <a:rPr lang="ko-KR" altLang="en-US" b="1" dirty="0" smtClean="0">
                <a:sym typeface="Wingdings" panose="05000000000000000000" pitchFamily="2" charset="2"/>
              </a:rPr>
              <a:t>파일 안에 자동으로 등록이 됩니다</a:t>
            </a:r>
            <a:r>
              <a:rPr lang="en-US" altLang="ko-KR" b="1" dirty="0" smtClean="0">
                <a:sym typeface="Wingdings" panose="05000000000000000000" pitchFamily="2" charset="2"/>
              </a:rPr>
              <a:t>.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이 </a:t>
            </a:r>
            <a:r>
              <a:rPr lang="en-US" altLang="ko-KR" dirty="0" smtClean="0">
                <a:sym typeface="Wingdings" panose="05000000000000000000" pitchFamily="2" charset="2"/>
              </a:rPr>
              <a:t>MainActivity</a:t>
            </a:r>
            <a:r>
              <a:rPr lang="ko-KR" altLang="en-US" dirty="0" smtClean="0">
                <a:sym typeface="Wingdings" panose="05000000000000000000" pitchFamily="2" charset="2"/>
              </a:rPr>
              <a:t>를 대신하도록 우리가 새로 추가한 </a:t>
            </a:r>
            <a:r>
              <a:rPr lang="en-US" altLang="ko-KR" b="1" dirty="0" smtClean="0">
                <a:sym typeface="Wingdings" panose="05000000000000000000" pitchFamily="2" charset="2"/>
              </a:rPr>
              <a:t>LayoutCodeActivity</a:t>
            </a:r>
            <a:r>
              <a:rPr lang="ko-KR" altLang="en-US" dirty="0" smtClean="0">
                <a:sym typeface="Wingdings" panose="05000000000000000000" pitchFamily="2" charset="2"/>
              </a:rPr>
              <a:t>로 변경하여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앱을 처음 실행할 때 우리가 코드로 새로 만든 </a:t>
            </a:r>
            <a:r>
              <a:rPr lang="en-US" altLang="ko-KR" dirty="0" smtClean="0">
                <a:sym typeface="Wingdings" panose="05000000000000000000" pitchFamily="2" charset="2"/>
              </a:rPr>
              <a:t>Activity</a:t>
            </a:r>
            <a:r>
              <a:rPr lang="ko-KR" altLang="en-US" dirty="0" smtClean="0">
                <a:sym typeface="Wingdings" panose="05000000000000000000" pitchFamily="2" charset="2"/>
              </a:rPr>
              <a:t>가 나타나게 하려는 것입니다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  <a:r>
              <a:rPr lang="ko-KR" altLang="en-US" dirty="0" smtClean="0">
                <a:sym typeface="Wingdings" panose="05000000000000000000" pitchFamily="2" charset="2"/>
              </a:rPr>
              <a:t>이 작업을 우리가 이제 하려고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17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138" y="3140751"/>
            <a:ext cx="7209421" cy="3353886"/>
          </a:xfrm>
          <a:prstGeom prst="rect">
            <a:avLst/>
          </a:prstGeom>
        </p:spPr>
      </p:pic>
      <p:cxnSp>
        <p:nvCxnSpPr>
          <p:cNvPr id="10" name="직선 화살표 연결선 9"/>
          <p:cNvCxnSpPr/>
          <p:nvPr/>
        </p:nvCxnSpPr>
        <p:spPr>
          <a:xfrm>
            <a:off x="695400" y="4077072"/>
            <a:ext cx="432048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/>
          <p:nvPr/>
        </p:nvCxnSpPr>
        <p:spPr>
          <a:xfrm flipH="1">
            <a:off x="7392144" y="5949280"/>
            <a:ext cx="936104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8493662" y="5656892"/>
            <a:ext cx="3047842" cy="523220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ko-KR" altLang="en-US" sz="1400" dirty="0" smtClean="0">
                <a:sym typeface="Wingdings" panose="05000000000000000000" pitchFamily="2" charset="2"/>
              </a:rPr>
              <a:t>이것을 </a:t>
            </a:r>
            <a:r>
              <a:rPr lang="en-US" altLang="ko-KR" sz="1400" dirty="0" err="1" smtClean="0">
                <a:sym typeface="Wingdings" panose="05000000000000000000" pitchFamily="2" charset="2"/>
              </a:rPr>
              <a:t>LayoutCodeActivity</a:t>
            </a:r>
            <a:r>
              <a:rPr lang="ko-KR" altLang="en-US" sz="1400" dirty="0" smtClean="0">
                <a:sym typeface="Wingdings" panose="05000000000000000000" pitchFamily="2" charset="2"/>
              </a:rPr>
              <a:t>로 </a:t>
            </a:r>
            <a:endParaRPr lang="en-US" altLang="ko-KR" sz="1400" dirty="0" smtClean="0">
              <a:sym typeface="Wingdings" panose="05000000000000000000" pitchFamily="2" charset="2"/>
            </a:endParaRPr>
          </a:p>
          <a:p>
            <a:r>
              <a:rPr lang="ko-KR" altLang="en-US" sz="1400" dirty="0" smtClean="0">
                <a:sym typeface="Wingdings" panose="05000000000000000000" pitchFamily="2" charset="2"/>
              </a:rPr>
              <a:t>수정하려고 합니다</a:t>
            </a:r>
            <a:r>
              <a:rPr lang="en-US" altLang="ko-KR" sz="1400" dirty="0" smtClean="0">
                <a:sym typeface="Wingdings" panose="05000000000000000000" pitchFamily="2" charset="2"/>
              </a:rPr>
              <a:t>.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354325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820" y="2838642"/>
            <a:ext cx="4633362" cy="195851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02-2 Linear Layout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자바 코드에서 화면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(Layout)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구성하기 </a:t>
            </a:r>
            <a:r>
              <a:rPr lang="ko-KR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Step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3(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계속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): </a:t>
            </a:r>
            <a:r>
              <a:rPr lang="en-US" altLang="ko-KR" dirty="0">
                <a:sym typeface="Wingdings" panose="05000000000000000000" pitchFamily="2" charset="2"/>
              </a:rPr>
              <a:t>AndroidManifest.xml </a:t>
            </a:r>
            <a:r>
              <a:rPr lang="ko-KR" altLang="en-US" dirty="0">
                <a:sym typeface="Wingdings" panose="05000000000000000000" pitchFamily="2" charset="2"/>
              </a:rPr>
              <a:t>수정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b="1" dirty="0" smtClean="0">
                <a:sym typeface="Wingdings" panose="05000000000000000000" pitchFamily="2" charset="2"/>
              </a:rPr>
              <a:t>AndroidManifest.xml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파일을 찾아가는 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첫 번째 방법은 </a:t>
            </a:r>
            <a:r>
              <a:rPr lang="en-US" altLang="ko-KR" dirty="0" smtClean="0">
                <a:sym typeface="Wingdings" panose="05000000000000000000" pitchFamily="2" charset="2"/>
              </a:rPr>
              <a:t>android</a:t>
            </a:r>
            <a:r>
              <a:rPr lang="ko-KR" altLang="en-US" dirty="0" smtClean="0">
                <a:sym typeface="Wingdings" panose="05000000000000000000" pitchFamily="2" charset="2"/>
              </a:rPr>
              <a:t>로 부터 시작하는 것이며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두 번째는 </a:t>
            </a:r>
            <a:r>
              <a:rPr lang="en-US" altLang="ko-KR" dirty="0" smtClean="0">
                <a:sym typeface="Wingdings" panose="05000000000000000000" pitchFamily="2" charset="2"/>
              </a:rPr>
              <a:t>Project</a:t>
            </a:r>
            <a:r>
              <a:rPr lang="ko-KR" altLang="en-US" dirty="0" smtClean="0">
                <a:sym typeface="Wingdings" panose="05000000000000000000" pitchFamily="2" charset="2"/>
              </a:rPr>
              <a:t>로 시작해서 찾아갈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b="1" dirty="0" smtClean="0">
                <a:sym typeface="Wingdings" panose="05000000000000000000" pitchFamily="2" charset="2"/>
              </a:rPr>
              <a:t>AndroidManifest.xml </a:t>
            </a:r>
            <a:r>
              <a:rPr lang="ko-KR" altLang="en-US" dirty="0">
                <a:sym typeface="Wingdings" panose="05000000000000000000" pitchFamily="2" charset="2"/>
              </a:rPr>
              <a:t>을 찾아서 </a:t>
            </a:r>
            <a:r>
              <a:rPr lang="en-US" altLang="ko-KR" dirty="0" smtClean="0">
                <a:sym typeface="Wingdings" panose="05000000000000000000" pitchFamily="2" charset="2"/>
              </a:rPr>
              <a:t>MainActivity </a:t>
            </a:r>
            <a:r>
              <a:rPr lang="ko-KR" altLang="en-US" dirty="0" smtClean="0">
                <a:sym typeface="Wingdings" panose="05000000000000000000" pitchFamily="2" charset="2"/>
              </a:rPr>
              <a:t>대신에 새로 만든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 </a:t>
            </a:r>
            <a:r>
              <a:rPr lang="en-US" altLang="ko-KR" b="1" dirty="0" err="1" smtClean="0">
                <a:solidFill>
                  <a:srgbClr val="C00000"/>
                </a:solidFill>
                <a:sym typeface="Wingdings" panose="05000000000000000000" pitchFamily="2" charset="2"/>
              </a:rPr>
              <a:t>LayoutCodeActivity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로 수정하십시오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18</a:t>
            </a:fld>
            <a:endParaRPr lang="ko-KR" altLang="en-US"/>
          </a:p>
        </p:txBody>
      </p:sp>
      <p:sp>
        <p:nvSpPr>
          <p:cNvPr id="12" name="왼쪽 화살표 11"/>
          <p:cNvSpPr/>
          <p:nvPr/>
        </p:nvSpPr>
        <p:spPr>
          <a:xfrm>
            <a:off x="5670964" y="3380905"/>
            <a:ext cx="432048" cy="309199"/>
          </a:xfrm>
          <a:prstGeom prst="lef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왼쪽 화살표 13"/>
          <p:cNvSpPr/>
          <p:nvPr/>
        </p:nvSpPr>
        <p:spPr>
          <a:xfrm>
            <a:off x="1703512" y="3097388"/>
            <a:ext cx="288032" cy="289467"/>
          </a:xfrm>
          <a:prstGeom prst="lef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991544" y="2499955"/>
            <a:ext cx="8098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방법 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5634475" y="2743445"/>
            <a:ext cx="8098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방법 </a:t>
            </a:r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18" name="아래쪽 화살표 17"/>
          <p:cNvSpPr/>
          <p:nvPr/>
        </p:nvSpPr>
        <p:spPr>
          <a:xfrm rot="5400000" flipV="1">
            <a:off x="402504" y="3610244"/>
            <a:ext cx="360040" cy="49432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7676" y="3090184"/>
            <a:ext cx="6950042" cy="3398815"/>
          </a:xfrm>
          <a:prstGeom prst="rect">
            <a:avLst/>
          </a:prstGeom>
        </p:spPr>
      </p:pic>
      <p:sp>
        <p:nvSpPr>
          <p:cNvPr id="6" name="아래쪽 화살표 5"/>
          <p:cNvSpPr/>
          <p:nvPr/>
        </p:nvSpPr>
        <p:spPr>
          <a:xfrm rot="5400000">
            <a:off x="10596500" y="5723856"/>
            <a:ext cx="288032" cy="504056"/>
          </a:xfrm>
          <a:prstGeom prst="down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아래쪽 화살표 12"/>
          <p:cNvSpPr/>
          <p:nvPr/>
        </p:nvSpPr>
        <p:spPr>
          <a:xfrm rot="5400000" flipV="1">
            <a:off x="4702180" y="5512802"/>
            <a:ext cx="360040" cy="49432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7464152" y="5892410"/>
            <a:ext cx="3024336" cy="200886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8513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02-2 Linear Layout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자바 코드에서 화면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(Layout)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구성하기 </a:t>
            </a:r>
            <a:r>
              <a:rPr lang="ko-KR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Step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4: </a:t>
            </a:r>
            <a:r>
              <a:rPr lang="en-US" altLang="ko-KR" dirty="0">
                <a:sym typeface="Wingdings" panose="05000000000000000000" pitchFamily="2" charset="2"/>
              </a:rPr>
              <a:t>AndroidManifest.xml </a:t>
            </a:r>
            <a:r>
              <a:rPr lang="ko-KR" altLang="en-US" dirty="0" smtClean="0">
                <a:sym typeface="Wingdings" panose="05000000000000000000" pitchFamily="2" charset="2"/>
              </a:rPr>
              <a:t>수정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앱을 실행하면 다음과 같은 결과를 볼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레이아웃 파일 없이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동적으로 </a:t>
            </a:r>
            <a:r>
              <a:rPr lang="en-US" altLang="ko-KR" dirty="0" smtClean="0">
                <a:sym typeface="Wingdings" panose="05000000000000000000" pitchFamily="2" charset="2"/>
              </a:rPr>
              <a:t>View</a:t>
            </a:r>
            <a:r>
              <a:rPr lang="ko-KR" altLang="en-US" dirty="0" smtClean="0">
                <a:sym typeface="Wingdings" panose="05000000000000000000" pitchFamily="2" charset="2"/>
              </a:rPr>
              <a:t>만들어 단말에 화면에 출력하였습니다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marL="0" indent="0">
              <a:buNone/>
            </a:pPr>
            <a:r>
              <a:rPr lang="ko-KR" altLang="en-US" dirty="0" smtClean="0">
                <a:sym typeface="Wingdings" panose="05000000000000000000" pitchFamily="2" charset="2"/>
              </a:rPr>
              <a:t>축하합니다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</a:p>
          <a:p>
            <a:pPr marL="0" indent="0">
              <a:buNone/>
            </a:pPr>
            <a:endParaRPr lang="en-US" altLang="ko-KR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19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2104" y="2357226"/>
            <a:ext cx="2395108" cy="4139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146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복습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activity_main.xml &amp; MainActivity.java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파일들의 관계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ym typeface="Wingdings" panose="05000000000000000000" pitchFamily="2" charset="2"/>
              </a:rPr>
              <a:t>레이아웃 </a:t>
            </a:r>
            <a:r>
              <a:rPr lang="ko-KR" altLang="en-US" dirty="0" smtClean="0">
                <a:sym typeface="Wingdings" panose="05000000000000000000" pitchFamily="2" charset="2"/>
              </a:rPr>
              <a:t>파일 </a:t>
            </a:r>
            <a:r>
              <a:rPr lang="en-US" altLang="ko-KR" dirty="0" smtClean="0">
                <a:sym typeface="Wingdings" panose="05000000000000000000" pitchFamily="2" charset="2"/>
              </a:rPr>
              <a:t>activity_main.xml</a:t>
            </a:r>
            <a:r>
              <a:rPr lang="ko-KR" altLang="en-US" dirty="0" smtClean="0">
                <a:sym typeface="Wingdings" panose="05000000000000000000" pitchFamily="2" charset="2"/>
              </a:rPr>
              <a:t>과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자바 소스 코드 </a:t>
            </a:r>
            <a:r>
              <a:rPr lang="en-US" altLang="ko-KR" dirty="0" smtClean="0">
                <a:sym typeface="Wingdings" panose="05000000000000000000" pitchFamily="2" charset="2"/>
              </a:rPr>
              <a:t>MainActiivty.java</a:t>
            </a:r>
            <a:r>
              <a:rPr lang="ko-KR" altLang="en-US" dirty="0" smtClean="0">
                <a:sym typeface="Wingdings" panose="05000000000000000000" pitchFamily="2" charset="2"/>
              </a:rPr>
              <a:t>를 결합하여 하나의 앱을 완성했습니다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그런데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두 개의 파일들이 어떻게 연결되어 하나의 만들어 내는 것일까요</a:t>
            </a:r>
            <a:r>
              <a:rPr lang="en-US" altLang="ko-KR" dirty="0" smtClean="0">
                <a:sym typeface="Wingdings" panose="05000000000000000000" pitchFamily="2" charset="2"/>
              </a:rPr>
              <a:t>? </a:t>
            </a:r>
          </a:p>
          <a:p>
            <a:pPr marL="0" indent="0">
              <a:buNone/>
            </a:pPr>
            <a:r>
              <a:rPr lang="en-US" altLang="ko-KR" dirty="0">
                <a:sym typeface="Wingdings" panose="05000000000000000000" pitchFamily="2" charset="2"/>
              </a:rPr>
              <a:t/>
            </a:r>
            <a:br>
              <a:rPr lang="en-US" altLang="ko-KR" dirty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2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100" y="2659892"/>
            <a:ext cx="2284762" cy="4016072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2963450" y="3927827"/>
            <a:ext cx="6268790" cy="18774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</a:rPr>
              <a:t>public class MainActivity extends AppCompatActivity {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</a:t>
            </a:r>
            <a:r>
              <a:rPr lang="en-US" altLang="ko-KR" sz="1600" dirty="0">
                <a:latin typeface="Consolas" panose="020B0609020204030204" pitchFamily="49" charset="0"/>
              </a:rPr>
              <a:t>@Override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</a:t>
            </a:r>
            <a:r>
              <a:rPr lang="en-US" altLang="ko-KR" sz="1600" dirty="0">
                <a:latin typeface="Consolas" panose="020B0609020204030204" pitchFamily="49" charset="0"/>
              </a:rPr>
              <a:t>protected void onCreate(Bundle savedInstanceState) {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</a:t>
            </a:r>
            <a:r>
              <a:rPr lang="en-US" altLang="ko-KR" sz="1600" dirty="0">
                <a:latin typeface="Consolas" panose="020B0609020204030204" pitchFamily="49" charset="0"/>
              </a:rPr>
              <a:t>super.onCreate(savedInstanceState);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</a:t>
            </a:r>
            <a:r>
              <a:rPr lang="en-US" altLang="ko-KR" sz="1600" dirty="0">
                <a:latin typeface="Consolas" panose="020B0609020204030204" pitchFamily="49" charset="0"/>
              </a:rPr>
              <a:t>setContentView(</a:t>
            </a:r>
            <a:r>
              <a:rPr lang="en-US" altLang="ko-KR" sz="1600" b="1" dirty="0" err="1">
                <a:latin typeface="Consolas" panose="020B0609020204030204" pitchFamily="49" charset="0"/>
              </a:rPr>
              <a:t>R.layout.activity_main</a:t>
            </a:r>
            <a:r>
              <a:rPr lang="en-US" altLang="ko-KR" sz="16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</a:t>
            </a:r>
            <a:r>
              <a:rPr lang="en-US" altLang="ko-KR" sz="1600" dirty="0">
                <a:latin typeface="Consolas" panose="020B0609020204030204" pitchFamily="49" charset="0"/>
              </a:rPr>
              <a:t>}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}</a:t>
            </a:r>
            <a:endParaRPr lang="ko-KR" altLang="en-US" sz="1600" dirty="0">
              <a:latin typeface="Consolas" panose="020B0609020204030204" pitchFamily="49" charset="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7829" y="1700808"/>
            <a:ext cx="2389030" cy="4975156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5044512" y="4857707"/>
            <a:ext cx="2905224" cy="478462"/>
          </a:xfrm>
          <a:prstGeom prst="roundRect">
            <a:avLst/>
          </a:prstGeom>
          <a:solidFill>
            <a:srgbClr val="FFC000">
              <a:alpha val="1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구부러진 연결선 10"/>
          <p:cNvCxnSpPr>
            <a:endCxn id="9" idx="2"/>
          </p:cNvCxnSpPr>
          <p:nvPr/>
        </p:nvCxnSpPr>
        <p:spPr>
          <a:xfrm flipV="1">
            <a:off x="2430806" y="5336169"/>
            <a:ext cx="4066318" cy="467630"/>
          </a:xfrm>
          <a:prstGeom prst="curvedConnector2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오른쪽 화살표 11"/>
          <p:cNvSpPr/>
          <p:nvPr/>
        </p:nvSpPr>
        <p:spPr>
          <a:xfrm>
            <a:off x="7949736" y="2989033"/>
            <a:ext cx="1368152" cy="788786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실행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5879458" y="3081846"/>
            <a:ext cx="1930337" cy="584775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altLang="ko-KR" sz="1600" dirty="0" err="1" smtClean="0">
                <a:latin typeface="+mn-ea"/>
              </a:rPr>
              <a:t>MainActivity.Java</a:t>
            </a:r>
            <a:endParaRPr lang="en-US" altLang="ko-KR" sz="1600" dirty="0" smtClean="0">
              <a:latin typeface="+mn-ea"/>
            </a:endParaRPr>
          </a:p>
          <a:p>
            <a:r>
              <a:rPr lang="ko-KR" altLang="en-US" sz="1600" dirty="0" smtClean="0">
                <a:latin typeface="+mn-ea"/>
              </a:rPr>
              <a:t>자바 소스 코드 파일</a:t>
            </a:r>
            <a:endParaRPr lang="ko-KR" altLang="en-US" sz="1600" dirty="0">
              <a:latin typeface="+mn-ea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653556" y="5512876"/>
            <a:ext cx="1888659" cy="584775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altLang="ko-KR" sz="1600" dirty="0" smtClean="0">
                <a:latin typeface="+mn-ea"/>
              </a:rPr>
              <a:t>activity_main.xml</a:t>
            </a:r>
            <a:endParaRPr lang="en-US" altLang="ko-KR" sz="1600" dirty="0">
              <a:latin typeface="+mn-ea"/>
            </a:endParaRPr>
          </a:p>
          <a:p>
            <a:r>
              <a:rPr lang="en-US" altLang="ko-KR" sz="1600" dirty="0" smtClean="0">
                <a:latin typeface="+mn-ea"/>
              </a:rPr>
              <a:t>XML </a:t>
            </a:r>
            <a:r>
              <a:rPr lang="ko-KR" altLang="en-US" sz="1600" dirty="0" smtClean="0">
                <a:latin typeface="+mn-ea"/>
              </a:rPr>
              <a:t>레이아웃 파일</a:t>
            </a:r>
            <a:endParaRPr lang="ko-KR" altLang="en-US" sz="16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86101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02-2 Linear Layout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자바 코드에서 화면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(Layout)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구성하기 </a:t>
            </a:r>
            <a:r>
              <a:rPr lang="ko-KR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Step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5: </a:t>
            </a:r>
            <a:r>
              <a:rPr lang="ko-KR" altLang="en-US" b="1" dirty="0" smtClean="0">
                <a:sym typeface="Wingdings" panose="05000000000000000000" pitchFamily="2" charset="2"/>
              </a:rPr>
              <a:t>화면 생성 과정 분석하기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LayoutCodeActivity.xml </a:t>
            </a:r>
            <a:r>
              <a:rPr lang="ko-KR" altLang="en-US" dirty="0" smtClean="0">
                <a:sym typeface="Wingdings" panose="05000000000000000000" pitchFamily="2" charset="2"/>
              </a:rPr>
              <a:t>파일에 있는 </a:t>
            </a:r>
            <a:r>
              <a:rPr lang="en-US" altLang="ko-KR" dirty="0" smtClean="0">
                <a:sym typeface="Wingdings" panose="05000000000000000000" pitchFamily="2" charset="2"/>
              </a:rPr>
              <a:t>layout</a:t>
            </a:r>
            <a:r>
              <a:rPr lang="ko-KR" altLang="en-US" dirty="0" smtClean="0">
                <a:sym typeface="Wingdings" panose="05000000000000000000" pitchFamily="2" charset="2"/>
              </a:rPr>
              <a:t>을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생성하는 코드를 살펴봅시다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20</a:t>
            </a:fld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453100" y="1628800"/>
            <a:ext cx="11248112" cy="50475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Consolas" panose="020B0609020204030204" pitchFamily="49" charset="0"/>
              </a:rPr>
              <a:t>package </a:t>
            </a:r>
            <a:r>
              <a:rPr lang="en-US" altLang="ko-KR" sz="1400" dirty="0" smtClean="0">
                <a:latin typeface="Consolas" panose="020B0609020204030204" pitchFamily="49" charset="0"/>
              </a:rPr>
              <a:t>org.joy.layout;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import ...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public class LayoutCodeActivity extends AppCompatActivity {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@Override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protected void onCreate(Bundle savedInstanceState) {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super.onCreate(savedInstanceState);</a:t>
            </a: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LinearLayout </a:t>
            </a:r>
            <a:r>
              <a:rPr lang="en-US" altLang="ko-KR" sz="1400" b="1" dirty="0">
                <a:solidFill>
                  <a:srgbClr val="C00000"/>
                </a:solidFill>
                <a:latin typeface="Consolas" panose="020B0609020204030204" pitchFamily="49" charset="0"/>
              </a:rPr>
              <a:t>mainLayout</a:t>
            </a:r>
            <a:r>
              <a:rPr lang="en-US" altLang="ko-KR" sz="1400" dirty="0">
                <a:latin typeface="Consolas" panose="020B0609020204030204" pitchFamily="49" charset="0"/>
              </a:rPr>
              <a:t> = new LinearLayout(this);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>
                <a:solidFill>
                  <a:srgbClr val="C00000"/>
                </a:solidFill>
                <a:latin typeface="Consolas" panose="020B0609020204030204" pitchFamily="49" charset="0"/>
              </a:rPr>
              <a:t>mainLayout</a:t>
            </a:r>
            <a:r>
              <a:rPr lang="en-US" altLang="ko-KR" sz="1400" dirty="0">
                <a:latin typeface="Consolas" panose="020B0609020204030204" pitchFamily="49" charset="0"/>
              </a:rPr>
              <a:t>.setOrientation(</a:t>
            </a:r>
            <a:r>
              <a:rPr lang="en-US" altLang="ko-KR" sz="1400" dirty="0" err="1">
                <a:latin typeface="Consolas" panose="020B0609020204030204" pitchFamily="49" charset="0"/>
              </a:rPr>
              <a:t>LinearLayout.VERTICAL</a:t>
            </a:r>
            <a:r>
              <a:rPr lang="en-US" altLang="ko-KR" sz="1400" dirty="0">
                <a:latin typeface="Consolas" panose="020B0609020204030204" pitchFamily="49" charset="0"/>
              </a:rPr>
              <a:t>);</a:t>
            </a: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LinearLayout.LayoutParams params = new LinearLayout.LayoutParams(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    LinearLayout.LayoutParams.MATCH_PARENT</a:t>
            </a:r>
            <a:r>
              <a:rPr lang="en-US" altLang="ko-KR" sz="1400" dirty="0" smtClean="0">
                <a:latin typeface="Consolas" panose="020B0609020204030204" pitchFamily="49" charset="0"/>
              </a:rPr>
              <a:t>, 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            LinearLayout.LayoutParams.WRAP_CONTENT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    </a:t>
            </a:r>
            <a:r>
              <a:rPr lang="en-US" altLang="ko-KR" sz="1400" dirty="0">
                <a:latin typeface="Consolas" panose="020B0609020204030204" pitchFamily="49" charset="0"/>
              </a:rPr>
              <a:t>);</a:t>
            </a: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Button button1 = new Button(this);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button1.setText</a:t>
            </a:r>
            <a:r>
              <a:rPr lang="en-US" altLang="ko-KR" sz="1400" dirty="0" smtClean="0">
                <a:latin typeface="Consolas" panose="020B0609020204030204" pitchFamily="49" charset="0"/>
              </a:rPr>
              <a:t>("</a:t>
            </a:r>
            <a:r>
              <a:rPr lang="ko-KR" altLang="en-US" sz="1400" dirty="0" smtClean="0">
                <a:latin typeface="Consolas" panose="020B0609020204030204" pitchFamily="49" charset="0"/>
              </a:rPr>
              <a:t>안녕하세요</a:t>
            </a:r>
            <a:r>
              <a:rPr lang="en-US" altLang="ko-KR" sz="1400" dirty="0" smtClean="0">
                <a:latin typeface="Consolas" panose="020B0609020204030204" pitchFamily="49" charset="0"/>
              </a:rPr>
              <a:t>");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button1.setLayoutParams(</a:t>
            </a:r>
            <a:r>
              <a:rPr lang="en-US" altLang="ko-KR" sz="1400" dirty="0" err="1">
                <a:latin typeface="Consolas" panose="020B0609020204030204" pitchFamily="49" charset="0"/>
              </a:rPr>
              <a:t>params</a:t>
            </a:r>
            <a:r>
              <a:rPr lang="en-US" altLang="ko-KR" sz="14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mainLayout.addView(button1);</a:t>
            </a: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setContentView(</a:t>
            </a:r>
            <a:r>
              <a:rPr lang="en-US" altLang="ko-KR" sz="1400" b="1" dirty="0" err="1">
                <a:solidFill>
                  <a:srgbClr val="C00000"/>
                </a:solidFill>
                <a:latin typeface="Consolas" panose="020B0609020204030204" pitchFamily="49" charset="0"/>
              </a:rPr>
              <a:t>mainLayout</a:t>
            </a:r>
            <a:r>
              <a:rPr lang="en-US" altLang="ko-KR" sz="14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}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}</a:t>
            </a:r>
            <a:endParaRPr lang="ko-KR" altLang="en-US" sz="1400" dirty="0">
              <a:latin typeface="Consolas" panose="020B0609020204030204" pitchFamily="49" charset="0"/>
            </a:endParaRPr>
          </a:p>
        </p:txBody>
      </p:sp>
      <p:cxnSp>
        <p:nvCxnSpPr>
          <p:cNvPr id="8" name="직선 화살표 연결선 7"/>
          <p:cNvCxnSpPr>
            <a:stCxn id="15" idx="1"/>
          </p:cNvCxnSpPr>
          <p:nvPr/>
        </p:nvCxnSpPr>
        <p:spPr>
          <a:xfrm flipH="1">
            <a:off x="6077156" y="2749638"/>
            <a:ext cx="435616" cy="3193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6512772" y="2057140"/>
            <a:ext cx="5245172" cy="138499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sym typeface="Wingdings" panose="05000000000000000000" pitchFamily="2" charset="2"/>
              </a:rPr>
              <a:t>안드로이드의 모든 </a:t>
            </a:r>
            <a:r>
              <a:rPr lang="en-US" altLang="ko-KR" sz="1400" dirty="0" smtClean="0">
                <a:sym typeface="Wingdings" panose="05000000000000000000" pitchFamily="2" charset="2"/>
              </a:rPr>
              <a:t>UI</a:t>
            </a:r>
            <a:r>
              <a:rPr lang="ko-KR" altLang="en-US" sz="1400" dirty="0" smtClean="0">
                <a:sym typeface="Wingdings" panose="05000000000000000000" pitchFamily="2" charset="2"/>
              </a:rPr>
              <a:t>객체들은 </a:t>
            </a:r>
            <a:r>
              <a:rPr lang="en-US" altLang="ko-KR" sz="1400" b="1" dirty="0" smtClean="0">
                <a:sym typeface="Wingdings" panose="05000000000000000000" pitchFamily="2" charset="2"/>
              </a:rPr>
              <a:t>Context </a:t>
            </a:r>
            <a:r>
              <a:rPr lang="ko-KR" altLang="en-US" sz="1400" b="1" dirty="0" smtClean="0">
                <a:sym typeface="Wingdings" panose="05000000000000000000" pitchFamily="2" charset="2"/>
              </a:rPr>
              <a:t>객체</a:t>
            </a:r>
            <a:r>
              <a:rPr lang="ko-KR" altLang="en-US" sz="1400" dirty="0" smtClean="0">
                <a:sym typeface="Wingdings" panose="05000000000000000000" pitchFamily="2" charset="2"/>
              </a:rPr>
              <a:t>를 전달받아서 </a:t>
            </a:r>
            <a:r>
              <a:rPr lang="en-US" altLang="ko-KR" sz="1400" dirty="0" smtClean="0">
                <a:sym typeface="Wingdings" panose="05000000000000000000" pitchFamily="2" charset="2"/>
              </a:rPr>
              <a:t>new()</a:t>
            </a:r>
            <a:r>
              <a:rPr lang="ko-KR" altLang="en-US" sz="1400" dirty="0" smtClean="0">
                <a:sym typeface="Wingdings" panose="05000000000000000000" pitchFamily="2" charset="2"/>
              </a:rPr>
              <a:t>로</a:t>
            </a:r>
            <a:r>
              <a:rPr lang="en-US" altLang="ko-KR" sz="1400" dirty="0" smtClean="0">
                <a:sym typeface="Wingdings" panose="05000000000000000000" pitchFamily="2" charset="2"/>
              </a:rPr>
              <a:t> </a:t>
            </a:r>
            <a:r>
              <a:rPr lang="ko-KR" altLang="en-US" sz="1400" dirty="0" smtClean="0">
                <a:sym typeface="Wingdings" panose="05000000000000000000" pitchFamily="2" charset="2"/>
              </a:rPr>
              <a:t>새로운 것을 생성하도록 하고 있음</a:t>
            </a:r>
            <a:r>
              <a:rPr lang="en-US" altLang="ko-KR" sz="1400" dirty="0" smtClean="0">
                <a:sym typeface="Wingdings" panose="05000000000000000000" pitchFamily="2" charset="2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sym typeface="Wingdings" panose="05000000000000000000" pitchFamily="2" charset="2"/>
              </a:rPr>
              <a:t>여기선</a:t>
            </a:r>
            <a:r>
              <a:rPr lang="en-US" altLang="ko-KR" sz="1400" dirty="0" smtClean="0">
                <a:sym typeface="Wingdings" panose="05000000000000000000" pitchFamily="2" charset="2"/>
              </a:rPr>
              <a:t>, AppCompatActivity</a:t>
            </a:r>
            <a:r>
              <a:rPr lang="ko-KR" altLang="en-US" sz="1400" dirty="0" smtClean="0">
                <a:sym typeface="Wingdings" panose="05000000000000000000" pitchFamily="2" charset="2"/>
              </a:rPr>
              <a:t>클래스가 상속하므로</a:t>
            </a:r>
            <a:r>
              <a:rPr lang="en-US" altLang="ko-KR" sz="1400" dirty="0" smtClean="0">
                <a:sym typeface="Wingdings" panose="05000000000000000000" pitchFamily="2" charset="2"/>
              </a:rPr>
              <a:t>, </a:t>
            </a:r>
            <a:br>
              <a:rPr lang="en-US" altLang="ko-KR" sz="1400" dirty="0" smtClean="0">
                <a:sym typeface="Wingdings" panose="05000000000000000000" pitchFamily="2" charset="2"/>
              </a:rPr>
            </a:br>
            <a:r>
              <a:rPr lang="ko-KR" altLang="en-US" sz="1400" dirty="0" smtClean="0">
                <a:sym typeface="Wingdings" panose="05000000000000000000" pitchFamily="2" charset="2"/>
              </a:rPr>
              <a:t>이 클래스 안에서는 </a:t>
            </a:r>
            <a:r>
              <a:rPr lang="en-US" altLang="ko-KR" sz="1400" dirty="0" smtClean="0">
                <a:sym typeface="Wingdings" panose="05000000000000000000" pitchFamily="2" charset="2"/>
              </a:rPr>
              <a:t>this</a:t>
            </a:r>
            <a:r>
              <a:rPr lang="ko-KR" altLang="en-US" sz="1400" dirty="0" smtClean="0">
                <a:sym typeface="Wingdings" panose="05000000000000000000" pitchFamily="2" charset="2"/>
              </a:rPr>
              <a:t>를 </a:t>
            </a:r>
            <a:r>
              <a:rPr lang="en-US" altLang="ko-KR" sz="1400" dirty="0" smtClean="0">
                <a:sym typeface="Wingdings" panose="05000000000000000000" pitchFamily="2" charset="2"/>
              </a:rPr>
              <a:t>Context</a:t>
            </a:r>
            <a:r>
              <a:rPr lang="ko-KR" altLang="en-US" sz="1400" dirty="0" smtClean="0">
                <a:sym typeface="Wingdings" panose="05000000000000000000" pitchFamily="2" charset="2"/>
              </a:rPr>
              <a:t>로 사용한 것임</a:t>
            </a:r>
            <a:r>
              <a:rPr lang="en-US" altLang="ko-KR" sz="1400" dirty="0" smtClean="0">
                <a:sym typeface="Wingdings" panose="05000000000000000000" pitchFamily="2" charset="2"/>
              </a:rPr>
              <a:t>.</a:t>
            </a:r>
          </a:p>
          <a:p>
            <a:pPr marL="285750" indent="-285750" latinLnBrk="0"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sym typeface="Wingdings" panose="05000000000000000000" pitchFamily="2" charset="2"/>
              </a:rPr>
              <a:t>아니면</a:t>
            </a:r>
            <a:r>
              <a:rPr lang="en-US" altLang="ko-KR" sz="1400" dirty="0" smtClean="0">
                <a:sym typeface="Wingdings" panose="05000000000000000000" pitchFamily="2" charset="2"/>
              </a:rPr>
              <a:t>, </a:t>
            </a:r>
            <a:r>
              <a:rPr lang="en-US" altLang="ko-KR" sz="1400" b="1" dirty="0" err="1" smtClean="0">
                <a:sym typeface="Wingdings" panose="05000000000000000000" pitchFamily="2" charset="2"/>
              </a:rPr>
              <a:t>getApplicationContext</a:t>
            </a:r>
            <a:r>
              <a:rPr lang="en-US" altLang="ko-KR" sz="1400" b="1" dirty="0" smtClean="0">
                <a:sym typeface="Wingdings" panose="05000000000000000000" pitchFamily="2" charset="2"/>
              </a:rPr>
              <a:t>()</a:t>
            </a:r>
            <a:r>
              <a:rPr lang="ko-KR" altLang="en-US" sz="1400" dirty="0" smtClean="0">
                <a:sym typeface="Wingdings" panose="05000000000000000000" pitchFamily="2" charset="2"/>
              </a:rPr>
              <a:t>로 호출해서 앱에서 참조 가능한 </a:t>
            </a:r>
            <a:r>
              <a:rPr lang="en-US" altLang="ko-KR" sz="1400" dirty="0" smtClean="0">
                <a:sym typeface="Wingdings" panose="05000000000000000000" pitchFamily="2" charset="2"/>
              </a:rPr>
              <a:t>Context</a:t>
            </a:r>
            <a:r>
              <a:rPr lang="ko-KR" altLang="en-US" sz="1400" dirty="0" smtClean="0">
                <a:sym typeface="Wingdings" panose="05000000000000000000" pitchFamily="2" charset="2"/>
              </a:rPr>
              <a:t>객체를 사용해야 함</a:t>
            </a:r>
            <a:r>
              <a:rPr lang="en-US" altLang="ko-KR" sz="1400" dirty="0" smtClean="0">
                <a:sym typeface="Wingdings" panose="05000000000000000000" pitchFamily="2" charset="2"/>
              </a:rPr>
              <a:t>. </a:t>
            </a:r>
            <a:endParaRPr lang="ko-KR" altLang="en-US" sz="1400" dirty="0"/>
          </a:p>
        </p:txBody>
      </p:sp>
      <p:sp>
        <p:nvSpPr>
          <p:cNvPr id="16" name="직사각형 15"/>
          <p:cNvSpPr/>
          <p:nvPr/>
        </p:nvSpPr>
        <p:spPr>
          <a:xfrm>
            <a:off x="6512771" y="4127857"/>
            <a:ext cx="5218761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400" dirty="0" err="1" smtClean="0">
                <a:sym typeface="Wingdings" panose="05000000000000000000" pitchFamily="2" charset="2"/>
              </a:rPr>
              <a:t>LayoutParams</a:t>
            </a:r>
            <a:r>
              <a:rPr lang="ko-KR" altLang="en-US" sz="1400" dirty="0" smtClean="0">
                <a:sym typeface="Wingdings" panose="05000000000000000000" pitchFamily="2" charset="2"/>
              </a:rPr>
              <a:t>객체를 생성하고</a:t>
            </a:r>
            <a:r>
              <a:rPr lang="en-US" altLang="ko-KR" sz="1400" dirty="0" smtClean="0">
                <a:sym typeface="Wingdings" panose="05000000000000000000" pitchFamily="2" charset="2"/>
              </a:rPr>
              <a:t>, </a:t>
            </a:r>
            <a:r>
              <a:rPr lang="ko-KR" altLang="en-US" sz="1400" dirty="0" smtClean="0">
                <a:sym typeface="Wingdings" panose="05000000000000000000" pitchFamily="2" charset="2"/>
              </a:rPr>
              <a:t>뷰의 속성들을 설정함</a:t>
            </a:r>
            <a:r>
              <a:rPr lang="en-US" altLang="ko-KR" sz="1400" dirty="0" smtClean="0">
                <a:sym typeface="Wingdings" panose="05000000000000000000" pitchFamily="2" charset="2"/>
              </a:rPr>
              <a:t> </a:t>
            </a:r>
            <a:endParaRPr lang="ko-KR" altLang="en-US" sz="1400" dirty="0"/>
          </a:p>
        </p:txBody>
      </p:sp>
      <p:sp>
        <p:nvSpPr>
          <p:cNvPr id="18" name="직사각형 17"/>
          <p:cNvSpPr/>
          <p:nvPr/>
        </p:nvSpPr>
        <p:spPr>
          <a:xfrm>
            <a:off x="6481924" y="5923704"/>
            <a:ext cx="5219288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400" dirty="0" err="1" smtClean="0">
                <a:sym typeface="Wingdings" panose="05000000000000000000" pitchFamily="2" charset="2"/>
              </a:rPr>
              <a:t>R.layout.activity_main</a:t>
            </a:r>
            <a:r>
              <a:rPr lang="ko-KR" altLang="en-US" sz="1400" dirty="0" smtClean="0">
                <a:sym typeface="Wingdings" panose="05000000000000000000" pitchFamily="2" charset="2"/>
              </a:rPr>
              <a:t>같이 정의된 리소스를 대신에 </a:t>
            </a:r>
            <a:r>
              <a:rPr lang="ko-KR" altLang="en-US" sz="1400" dirty="0" err="1" smtClean="0">
                <a:sym typeface="Wingdings" panose="05000000000000000000" pitchFamily="2" charset="2"/>
              </a:rPr>
              <a:t>자바코드로</a:t>
            </a:r>
            <a:r>
              <a:rPr lang="ko-KR" altLang="en-US" sz="1400" dirty="0" smtClean="0">
                <a:sym typeface="Wingdings" panose="05000000000000000000" pitchFamily="2" charset="2"/>
              </a:rPr>
              <a:t> 생성한 객체를 전달함</a:t>
            </a:r>
            <a:endParaRPr lang="ko-KR" altLang="en-US" sz="1400" dirty="0"/>
          </a:p>
        </p:txBody>
      </p:sp>
      <p:sp>
        <p:nvSpPr>
          <p:cNvPr id="12" name="직사각형 11"/>
          <p:cNvSpPr/>
          <p:nvPr/>
        </p:nvSpPr>
        <p:spPr>
          <a:xfrm>
            <a:off x="6481924" y="5186754"/>
            <a:ext cx="5218761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ko-KR" altLang="en-US" sz="1400" dirty="0" smtClean="0">
                <a:sym typeface="Wingdings" panose="05000000000000000000" pitchFamily="2" charset="2"/>
              </a:rPr>
              <a:t>버튼에 </a:t>
            </a:r>
            <a:r>
              <a:rPr lang="ko-KR" altLang="en-US" sz="1400" dirty="0" err="1" smtClean="0">
                <a:sym typeface="Wingdings" panose="05000000000000000000" pitchFamily="2" charset="2"/>
              </a:rPr>
              <a:t>파라미터를</a:t>
            </a:r>
            <a:r>
              <a:rPr lang="ko-KR" altLang="en-US" sz="1400" dirty="0" smtClean="0">
                <a:sym typeface="Wingdings" panose="05000000000000000000" pitchFamily="2" charset="2"/>
              </a:rPr>
              <a:t> 설정하고 </a:t>
            </a:r>
            <a:r>
              <a:rPr lang="en-US" altLang="ko-KR" sz="1400" dirty="0" smtClean="0">
                <a:sym typeface="Wingdings" panose="05000000000000000000" pitchFamily="2" charset="2"/>
              </a:rPr>
              <a:t>layout</a:t>
            </a:r>
            <a:r>
              <a:rPr lang="ko-KR" altLang="en-US" sz="1400" dirty="0" smtClean="0">
                <a:sym typeface="Wingdings" panose="05000000000000000000" pitchFamily="2" charset="2"/>
              </a:rPr>
              <a:t>에</a:t>
            </a:r>
            <a:r>
              <a:rPr lang="en-US" altLang="ko-KR" sz="1400" dirty="0" smtClean="0">
                <a:sym typeface="Wingdings" panose="05000000000000000000" pitchFamily="2" charset="2"/>
              </a:rPr>
              <a:t> </a:t>
            </a:r>
            <a:r>
              <a:rPr lang="ko-KR" altLang="en-US" sz="1400" dirty="0" smtClean="0">
                <a:sym typeface="Wingdings" panose="05000000000000000000" pitchFamily="2" charset="2"/>
              </a:rPr>
              <a:t>추가함</a:t>
            </a:r>
            <a:r>
              <a:rPr lang="en-US" altLang="ko-KR" sz="1400" dirty="0" smtClean="0">
                <a:sym typeface="Wingdings" panose="05000000000000000000" pitchFamily="2" charset="2"/>
              </a:rPr>
              <a:t> 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877491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02-2 Linear Layout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자바 코드에서 화면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(Layout)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구성하기 </a:t>
            </a:r>
            <a:r>
              <a:rPr lang="ko-KR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Step 6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: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실습 문제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LayoutCodeActivity.xml </a:t>
            </a:r>
            <a:r>
              <a:rPr lang="ko-KR" altLang="en-US" dirty="0" smtClean="0">
                <a:sym typeface="Wingdings" panose="05000000000000000000" pitchFamily="2" charset="2"/>
              </a:rPr>
              <a:t>파일을 </a:t>
            </a:r>
            <a:r>
              <a:rPr lang="en-US" altLang="ko-KR" dirty="0" smtClean="0">
                <a:sym typeface="Wingdings" panose="05000000000000000000" pitchFamily="2" charset="2"/>
              </a:rPr>
              <a:t>Ctrl C + Ctrl V</a:t>
            </a:r>
            <a:r>
              <a:rPr lang="ko-KR" altLang="en-US" dirty="0" smtClean="0">
                <a:sym typeface="Wingdings" panose="05000000000000000000" pitchFamily="2" charset="2"/>
              </a:rPr>
              <a:t>해서</a:t>
            </a:r>
            <a:r>
              <a:rPr lang="en-US" altLang="ko-KR" dirty="0" smtClean="0">
                <a:sym typeface="Wingdings" panose="05000000000000000000" pitchFamily="2" charset="2"/>
              </a:rPr>
              <a:t>,</a:t>
            </a:r>
            <a:r>
              <a:rPr lang="en-US" altLang="ko-KR" b="1" dirty="0" smtClean="0">
                <a:sym typeface="Wingdings" panose="05000000000000000000" pitchFamily="2" charset="2"/>
              </a:rPr>
              <a:t> MyMainActivity.xml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파일을 만드십시오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Case 2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같이 </a:t>
            </a:r>
            <a:r>
              <a:rPr lang="en-US" altLang="ko-KR" dirty="0" err="1" smtClean="0">
                <a:sym typeface="Wingdings" panose="05000000000000000000" pitchFamily="2" charset="2"/>
              </a:rPr>
              <a:t>textSize</a:t>
            </a:r>
            <a:r>
              <a:rPr lang="en-US" altLang="ko-KR" dirty="0" smtClean="0">
                <a:sym typeface="Wingdings" panose="05000000000000000000" pitchFamily="2" charset="2"/>
              </a:rPr>
              <a:t>=24, </a:t>
            </a:r>
            <a:r>
              <a:rPr lang="en-US" altLang="ko-KR" dirty="0" err="1" smtClean="0">
                <a:sym typeface="Wingdings" panose="05000000000000000000" pitchFamily="2" charset="2"/>
              </a:rPr>
              <a:t>setAllCaps</a:t>
            </a:r>
            <a:r>
              <a:rPr lang="en-US" altLang="ko-KR" dirty="0" smtClean="0">
                <a:sym typeface="Wingdings" panose="05000000000000000000" pitchFamily="2" charset="2"/>
              </a:rPr>
              <a:t>=false</a:t>
            </a:r>
            <a:r>
              <a:rPr lang="ko-KR" altLang="en-US" dirty="0" smtClean="0">
                <a:sym typeface="Wingdings" panose="05000000000000000000" pitchFamily="2" charset="2"/>
              </a:rPr>
              <a:t>로 설정하십시오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en-US" altLang="ko-KR" b="1" dirty="0" smtClean="0">
                <a:sym typeface="Wingdings" panose="05000000000000000000" pitchFamily="2" charset="2"/>
              </a:rPr>
              <a:t>Debugging</a:t>
            </a:r>
            <a:r>
              <a:rPr lang="en-US" altLang="ko-KR" dirty="0" smtClean="0">
                <a:sym typeface="Wingdings" panose="05000000000000000000" pitchFamily="2" charset="2"/>
              </a:rPr>
              <a:t>: AndroidManifest.xml </a:t>
            </a:r>
            <a:r>
              <a:rPr lang="ko-KR" altLang="en-US" dirty="0">
                <a:sym typeface="Wingdings" panose="05000000000000000000" pitchFamily="2" charset="2"/>
              </a:rPr>
              <a:t>파일을 알맞게 </a:t>
            </a:r>
            <a:r>
              <a:rPr lang="ko-KR" altLang="en-US" dirty="0" smtClean="0">
                <a:sym typeface="Wingdings" panose="05000000000000000000" pitchFamily="2" charset="2"/>
              </a:rPr>
              <a:t>수정했는지</a:t>
            </a:r>
            <a:r>
              <a:rPr lang="en-US" altLang="ko-KR" dirty="0" smtClean="0">
                <a:sym typeface="Wingdings" panose="05000000000000000000" pitchFamily="2" charset="2"/>
              </a:rPr>
              <a:t>, Orientation</a:t>
            </a:r>
            <a:r>
              <a:rPr lang="ko-KR" altLang="en-US" dirty="0" smtClean="0">
                <a:sym typeface="Wingdings" panose="05000000000000000000" pitchFamily="2" charset="2"/>
              </a:rPr>
              <a:t>은 맞는지 </a:t>
            </a:r>
            <a:r>
              <a:rPr lang="ko-KR" altLang="en-US" dirty="0">
                <a:sym typeface="Wingdings" panose="05000000000000000000" pitchFamily="2" charset="2"/>
              </a:rPr>
              <a:t>확인하십시오</a:t>
            </a:r>
            <a:r>
              <a:rPr lang="en-US" altLang="ko-KR" dirty="0" smtClean="0">
                <a:sym typeface="Wingdings" panose="05000000000000000000" pitchFamily="2" charset="2"/>
              </a:rPr>
              <a:t> 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21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098742" y="2591024"/>
            <a:ext cx="78899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 smtClean="0"/>
              <a:t>Case 1</a:t>
            </a:r>
            <a:endParaRPr lang="ko-KR" altLang="en-US" sz="1400" dirty="0"/>
          </a:p>
        </p:txBody>
      </p:sp>
      <p:sp>
        <p:nvSpPr>
          <p:cNvPr id="9" name="직사각형 8"/>
          <p:cNvSpPr/>
          <p:nvPr/>
        </p:nvSpPr>
        <p:spPr>
          <a:xfrm>
            <a:off x="2927648" y="2591023"/>
            <a:ext cx="78899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 smtClean="0"/>
              <a:t>Case 2</a:t>
            </a:r>
            <a:endParaRPr lang="ko-KR" altLang="en-US" sz="1400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100" y="2973013"/>
            <a:ext cx="2020841" cy="3523517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5461" y="2973013"/>
            <a:ext cx="1999415" cy="3523517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3207452" y="5733256"/>
            <a:ext cx="7873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sym typeface="Wingdings" panose="05000000000000000000" pitchFamily="2" charset="2"/>
              </a:rPr>
              <a:t>(</a:t>
            </a:r>
            <a:r>
              <a:rPr lang="ko-KR" altLang="en-US" dirty="0" smtClean="0">
                <a:sym typeface="Wingdings" panose="05000000000000000000" pitchFamily="2" charset="2"/>
              </a:rPr>
              <a:t>목표</a:t>
            </a:r>
            <a:r>
              <a:rPr lang="en-US" altLang="ko-KR" dirty="0" smtClean="0">
                <a:sym typeface="Wingdings" panose="05000000000000000000" pitchFamily="2" charset="2"/>
              </a:rPr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48384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02-2 Linear Layout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자바 코드에서 화면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(Layout)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구성하기 </a:t>
            </a:r>
            <a:r>
              <a:rPr lang="ko-KR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Step 6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: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실습 문제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LayoutCodeActivity.xml </a:t>
            </a:r>
            <a:r>
              <a:rPr lang="ko-KR" altLang="en-US" dirty="0" smtClean="0">
                <a:sym typeface="Wingdings" panose="05000000000000000000" pitchFamily="2" charset="2"/>
              </a:rPr>
              <a:t>파일을 </a:t>
            </a:r>
            <a:r>
              <a:rPr lang="en-US" altLang="ko-KR" dirty="0" smtClean="0">
                <a:sym typeface="Wingdings" panose="05000000000000000000" pitchFamily="2" charset="2"/>
              </a:rPr>
              <a:t>Ctrl C + Ctrl V</a:t>
            </a:r>
            <a:r>
              <a:rPr lang="ko-KR" altLang="en-US" dirty="0" smtClean="0">
                <a:sym typeface="Wingdings" panose="05000000000000000000" pitchFamily="2" charset="2"/>
              </a:rPr>
              <a:t>해서</a:t>
            </a:r>
            <a:r>
              <a:rPr lang="en-US" altLang="ko-KR" dirty="0" smtClean="0">
                <a:sym typeface="Wingdings" panose="05000000000000000000" pitchFamily="2" charset="2"/>
              </a:rPr>
              <a:t>, MyMainActivity.xml </a:t>
            </a:r>
            <a:r>
              <a:rPr lang="ko-KR" altLang="en-US" dirty="0" smtClean="0">
                <a:sym typeface="Wingdings" panose="05000000000000000000" pitchFamily="2" charset="2"/>
              </a:rPr>
              <a:t>파일을 만드십시오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다음과 같이 </a:t>
            </a:r>
            <a:r>
              <a:rPr lang="en-US" altLang="ko-KR" dirty="0" smtClean="0">
                <a:sym typeface="Wingdings" panose="05000000000000000000" pitchFamily="2" charset="2"/>
              </a:rPr>
              <a:t>layout</a:t>
            </a:r>
            <a:r>
              <a:rPr lang="ko-KR" altLang="en-US" dirty="0" smtClean="0">
                <a:sym typeface="Wingdings" panose="05000000000000000000" pitchFamily="2" charset="2"/>
              </a:rPr>
              <a:t>을 코드로 생성하고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버튼의 속성을 </a:t>
            </a:r>
            <a:r>
              <a:rPr lang="en-US" altLang="ko-KR" b="1" dirty="0" err="1" smtClean="0">
                <a:sym typeface="Wingdings" panose="05000000000000000000" pitchFamily="2" charset="2"/>
              </a:rPr>
              <a:t>setTextSize</a:t>
            </a:r>
            <a:r>
              <a:rPr lang="en-US" altLang="ko-KR" b="1" dirty="0" smtClean="0">
                <a:sym typeface="Wingdings" panose="05000000000000000000" pitchFamily="2" charset="2"/>
              </a:rPr>
              <a:t>(18), </a:t>
            </a:r>
            <a:r>
              <a:rPr lang="en-US" altLang="ko-KR" b="1" dirty="0" err="1" smtClean="0">
                <a:sym typeface="Wingdings" panose="05000000000000000000" pitchFamily="2" charset="2"/>
              </a:rPr>
              <a:t>setAllCaps</a:t>
            </a:r>
            <a:r>
              <a:rPr lang="en-US" altLang="ko-KR" b="1" dirty="0" smtClean="0">
                <a:sym typeface="Wingdings" panose="05000000000000000000" pitchFamily="2" charset="2"/>
              </a:rPr>
              <a:t>(false)</a:t>
            </a:r>
            <a:r>
              <a:rPr lang="ko-KR" altLang="en-US" dirty="0" smtClean="0">
                <a:sym typeface="Wingdings" panose="05000000000000000000" pitchFamily="2" charset="2"/>
              </a:rPr>
              <a:t>로 설정하십시오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Debugging: </a:t>
            </a:r>
            <a:r>
              <a:rPr lang="ko-KR" altLang="en-US" dirty="0">
                <a:sym typeface="Wingdings" panose="05000000000000000000" pitchFamily="2" charset="2"/>
              </a:rPr>
              <a:t>새 화면이 나오지 않습니까</a:t>
            </a:r>
            <a:r>
              <a:rPr lang="en-US" altLang="ko-KR" dirty="0">
                <a:sym typeface="Wingdings" panose="05000000000000000000" pitchFamily="2" charset="2"/>
              </a:rPr>
              <a:t>? AndroidManifest.xml </a:t>
            </a:r>
            <a:r>
              <a:rPr lang="ko-KR" altLang="en-US" dirty="0">
                <a:sym typeface="Wingdings" panose="05000000000000000000" pitchFamily="2" charset="2"/>
              </a:rPr>
              <a:t>파일을 알맞게 수정했는지 확인하십시오</a:t>
            </a:r>
            <a:r>
              <a:rPr lang="en-US" altLang="ko-KR" dirty="0">
                <a:sym typeface="Wingdings" panose="05000000000000000000" pitchFamily="2" charset="2"/>
              </a:rPr>
              <a:t>  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22</a:t>
            </a:fld>
            <a:endParaRPr lang="ko-KR" altLang="en-US"/>
          </a:p>
        </p:txBody>
      </p:sp>
      <p:sp>
        <p:nvSpPr>
          <p:cNvPr id="5" name="직사각형 4"/>
          <p:cNvSpPr>
            <a:spLocks/>
          </p:cNvSpPr>
          <p:nvPr/>
        </p:nvSpPr>
        <p:spPr>
          <a:xfrm>
            <a:off x="4983304" y="2327384"/>
            <a:ext cx="6717908" cy="43396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/>
          <a:p>
            <a:r>
              <a:rPr lang="en-US" altLang="ko-KR" sz="1200" dirty="0" smtClean="0">
                <a:latin typeface="Consolas" panose="020B0609020204030204" pitchFamily="49" charset="0"/>
              </a:rPr>
              <a:t>    </a:t>
            </a:r>
            <a:r>
              <a:rPr lang="en-US" altLang="ko-KR" sz="1200" dirty="0">
                <a:latin typeface="Consolas" panose="020B0609020204030204" pitchFamily="49" charset="0"/>
              </a:rPr>
              <a:t>protected void </a:t>
            </a:r>
            <a:r>
              <a:rPr lang="en-US" altLang="ko-KR" sz="1200" dirty="0" err="1">
                <a:latin typeface="Consolas" panose="020B0609020204030204" pitchFamily="49" charset="0"/>
              </a:rPr>
              <a:t>onCreate</a:t>
            </a:r>
            <a:r>
              <a:rPr lang="en-US" altLang="ko-KR" sz="1200" dirty="0">
                <a:latin typeface="Consolas" panose="020B0609020204030204" pitchFamily="49" charset="0"/>
              </a:rPr>
              <a:t>(Bundle </a:t>
            </a:r>
            <a:r>
              <a:rPr lang="en-US" altLang="ko-KR" sz="1200" dirty="0" err="1">
                <a:latin typeface="Consolas" panose="020B0609020204030204" pitchFamily="49" charset="0"/>
              </a:rPr>
              <a:t>savedInstanceState</a:t>
            </a:r>
            <a:r>
              <a:rPr lang="en-US" altLang="ko-KR" sz="1200" dirty="0"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</a:t>
            </a:r>
            <a:r>
              <a:rPr lang="en-US" altLang="ko-KR" sz="1200" dirty="0" err="1">
                <a:latin typeface="Consolas" panose="020B0609020204030204" pitchFamily="49" charset="0"/>
              </a:rPr>
              <a:t>super.onCreate</a:t>
            </a:r>
            <a:r>
              <a:rPr lang="en-US" altLang="ko-KR" sz="1200" dirty="0">
                <a:latin typeface="Consolas" panose="020B0609020204030204" pitchFamily="49" charset="0"/>
              </a:rPr>
              <a:t>(</a:t>
            </a:r>
            <a:r>
              <a:rPr lang="en-US" altLang="ko-KR" sz="1200" dirty="0" err="1">
                <a:latin typeface="Consolas" panose="020B0609020204030204" pitchFamily="49" charset="0"/>
              </a:rPr>
              <a:t>savedInstanceState</a:t>
            </a:r>
            <a:r>
              <a:rPr lang="en-US" altLang="ko-KR" sz="1200" dirty="0">
                <a:latin typeface="Consolas" panose="020B0609020204030204" pitchFamily="49" charset="0"/>
              </a:rPr>
              <a:t>);</a:t>
            </a:r>
          </a:p>
          <a:p>
            <a:endParaRPr lang="en-US" altLang="ko-KR" sz="1200" dirty="0">
              <a:latin typeface="Consolas" panose="020B0609020204030204" pitchFamily="49" charset="0"/>
            </a:endParaRP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</a:t>
            </a:r>
            <a:r>
              <a:rPr lang="en-US" altLang="ko-KR" sz="1200" dirty="0" err="1">
                <a:latin typeface="Consolas" panose="020B0609020204030204" pitchFamily="49" charset="0"/>
              </a:rPr>
              <a:t>LinearLayout</a:t>
            </a:r>
            <a:r>
              <a:rPr lang="en-US" altLang="ko-KR" sz="1200" dirty="0"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latin typeface="Consolas" panose="020B0609020204030204" pitchFamily="49" charset="0"/>
              </a:rPr>
              <a:t>mainLayout</a:t>
            </a:r>
            <a:r>
              <a:rPr lang="en-US" altLang="ko-KR" sz="1200" dirty="0">
                <a:latin typeface="Consolas" panose="020B0609020204030204" pitchFamily="49" charset="0"/>
              </a:rPr>
              <a:t> = new </a:t>
            </a:r>
            <a:r>
              <a:rPr lang="en-US" altLang="ko-KR" sz="1200" dirty="0" err="1">
                <a:latin typeface="Consolas" panose="020B0609020204030204" pitchFamily="49" charset="0"/>
              </a:rPr>
              <a:t>LinearLayout</a:t>
            </a:r>
            <a:r>
              <a:rPr lang="en-US" altLang="ko-KR" sz="1200" dirty="0">
                <a:latin typeface="Consolas" panose="020B0609020204030204" pitchFamily="49" charset="0"/>
              </a:rPr>
              <a:t>(this);</a:t>
            </a:r>
          </a:p>
          <a:p>
            <a:endParaRPr lang="ko-KR" altLang="en-US" sz="1200" dirty="0">
              <a:latin typeface="Consolas" panose="020B0609020204030204" pitchFamily="49" charset="0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098742" y="2591024"/>
            <a:ext cx="78899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 smtClean="0"/>
              <a:t>Case 1</a:t>
            </a:r>
            <a:endParaRPr lang="ko-KR" altLang="en-US" sz="1400" dirty="0"/>
          </a:p>
        </p:txBody>
      </p:sp>
      <p:sp>
        <p:nvSpPr>
          <p:cNvPr id="10" name="직사각형 9"/>
          <p:cNvSpPr/>
          <p:nvPr/>
        </p:nvSpPr>
        <p:spPr>
          <a:xfrm>
            <a:off x="2927648" y="2591023"/>
            <a:ext cx="78899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 smtClean="0"/>
              <a:t>Case 2</a:t>
            </a:r>
            <a:endParaRPr lang="ko-KR" altLang="en-US" sz="1400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100" y="2973013"/>
            <a:ext cx="2020841" cy="3523517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5461" y="2973013"/>
            <a:ext cx="1999415" cy="3523517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3207452" y="5733256"/>
            <a:ext cx="7873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sym typeface="Wingdings" panose="05000000000000000000" pitchFamily="2" charset="2"/>
              </a:rPr>
              <a:t>(</a:t>
            </a:r>
            <a:r>
              <a:rPr lang="ko-KR" altLang="en-US" dirty="0" smtClean="0">
                <a:sym typeface="Wingdings" panose="05000000000000000000" pitchFamily="2" charset="2"/>
              </a:rPr>
              <a:t>목표</a:t>
            </a:r>
            <a:r>
              <a:rPr lang="en-US" altLang="ko-KR" dirty="0" smtClean="0">
                <a:sym typeface="Wingdings" panose="05000000000000000000" pitchFamily="2" charset="2"/>
              </a:rPr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16916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02-2 Linear Layout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b="1" dirty="0" smtClean="0">
                <a:sym typeface="Wingdings" panose="05000000000000000000" pitchFamily="2" charset="2"/>
              </a:rPr>
              <a:t>뷰 정렬하기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뷰를 추가한 후에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이제 뷰들을 어떻게 </a:t>
            </a:r>
            <a:r>
              <a:rPr lang="ko-KR" altLang="en-US" dirty="0" err="1" smtClean="0">
                <a:sym typeface="Wingdings" panose="05000000000000000000" pitchFamily="2" charset="2"/>
              </a:rPr>
              <a:t>정렬하느냐의</a:t>
            </a:r>
            <a:r>
              <a:rPr lang="ko-KR" altLang="en-US" dirty="0" smtClean="0">
                <a:sym typeface="Wingdings" panose="05000000000000000000" pitchFamily="2" charset="2"/>
              </a:rPr>
              <a:t> 문제를 다루어야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안드로이드는 </a:t>
            </a:r>
            <a:r>
              <a:rPr lang="en-US" altLang="ko-KR" dirty="0" smtClean="0">
                <a:sym typeface="Wingdings" panose="05000000000000000000" pitchFamily="2" charset="2"/>
              </a:rPr>
              <a:t>'</a:t>
            </a:r>
            <a:r>
              <a:rPr lang="ko-KR" altLang="en-US" dirty="0" smtClean="0">
                <a:sym typeface="Wingdings" panose="05000000000000000000" pitchFamily="2" charset="2"/>
              </a:rPr>
              <a:t>정렬</a:t>
            </a:r>
            <a:r>
              <a:rPr lang="en-US" altLang="ko-KR" dirty="0" smtClean="0">
                <a:sym typeface="Wingdings" panose="05000000000000000000" pitchFamily="2" charset="2"/>
              </a:rPr>
              <a:t>(align)'</a:t>
            </a:r>
            <a:r>
              <a:rPr lang="ko-KR" altLang="en-US" dirty="0" smtClean="0">
                <a:sym typeface="Wingdings" panose="05000000000000000000" pitchFamily="2" charset="2"/>
              </a:rPr>
              <a:t>과 같은 일반적인 이름이 아니라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gravity</a:t>
            </a:r>
            <a:r>
              <a:rPr lang="ko-KR" altLang="en-US" dirty="0" smtClean="0">
                <a:sym typeface="Wingdings" panose="05000000000000000000" pitchFamily="2" charset="2"/>
              </a:rPr>
              <a:t>라는 속성 이름을 사용합니다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다음 두 용어를 구별하면 유익합니다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23</a:t>
            </a:fld>
            <a:endParaRPr lang="ko-KR" altLang="en-US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4991448"/>
              </p:ext>
            </p:extLst>
          </p:nvPr>
        </p:nvGraphicFramePr>
        <p:xfrm>
          <a:off x="911424" y="2348880"/>
          <a:ext cx="10789788" cy="1651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76505">
                  <a:extLst>
                    <a:ext uri="{9D8B030D-6E8A-4147-A177-3AD203B41FA5}">
                      <a16:colId xmlns:a16="http://schemas.microsoft.com/office/drawing/2014/main" val="2221156248"/>
                    </a:ext>
                  </a:extLst>
                </a:gridCol>
                <a:gridCol w="8113283">
                  <a:extLst>
                    <a:ext uri="{9D8B030D-6E8A-4147-A177-3AD203B41FA5}">
                      <a16:colId xmlns:a16="http://schemas.microsoft.com/office/drawing/2014/main" val="27062421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정렬 속성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설명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96858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layout_gravity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부모 컨테이너의</a:t>
                      </a:r>
                      <a:r>
                        <a:rPr lang="ko-KR" altLang="en-US" baseline="0" dirty="0" smtClean="0"/>
                        <a:t> 여유 공간이 생겼을 때 뷰를 정렬하는 방법</a:t>
                      </a:r>
                      <a:endParaRPr lang="en-US" altLang="ko-KR" baseline="0" dirty="0" smtClean="0"/>
                    </a:p>
                    <a:p>
                      <a:pPr latinLnBrk="1"/>
                      <a:r>
                        <a:rPr lang="ko-KR" altLang="en-US" baseline="0" dirty="0" smtClean="0"/>
                        <a:t>즉 뷰가 어디에 위치할 것인지 결정하는 것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60459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gravity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뷰 안에 내용물을 정렬하는 방법</a:t>
                      </a:r>
                      <a:endParaRPr lang="en-US" altLang="ko-KR" dirty="0" smtClean="0"/>
                    </a:p>
                    <a:p>
                      <a:pPr latinLnBrk="1"/>
                      <a:r>
                        <a:rPr lang="en-US" altLang="ko-KR" dirty="0" smtClean="0"/>
                        <a:t>(text</a:t>
                      </a:r>
                      <a:r>
                        <a:rPr lang="ko-KR" altLang="en-US" dirty="0" smtClean="0"/>
                        <a:t>의 경우 내용물은 글자가 되고</a:t>
                      </a:r>
                      <a:r>
                        <a:rPr lang="en-US" altLang="ko-KR" dirty="0" smtClean="0"/>
                        <a:t>, imageView</a:t>
                      </a:r>
                      <a:r>
                        <a:rPr lang="ko-KR" altLang="en-US" dirty="0" smtClean="0"/>
                        <a:t>경우 내용물은 이미지가 됨</a:t>
                      </a:r>
                      <a:r>
                        <a:rPr lang="en-US" altLang="ko-KR" dirty="0" smtClean="0"/>
                        <a:t>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78792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62639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02-2 Linear Layout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뷰 정렬하기 실습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b="1" dirty="0" smtClean="0">
                <a:sym typeface="Wingdings" panose="05000000000000000000" pitchFamily="2" charset="2"/>
              </a:rPr>
              <a:t>뷰 정렬 속성 </a:t>
            </a:r>
            <a:r>
              <a:rPr lang="en-US" altLang="ko-KR" b="1" dirty="0" smtClean="0">
                <a:sym typeface="Wingdings" panose="05000000000000000000" pitchFamily="2" charset="2"/>
              </a:rPr>
              <a:t>layout_gravity </a:t>
            </a:r>
            <a:r>
              <a:rPr lang="ko-KR" altLang="en-US" b="1" dirty="0" smtClean="0">
                <a:sym typeface="Wingdings" panose="05000000000000000000" pitchFamily="2" charset="2"/>
              </a:rPr>
              <a:t>자세히 알아보기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1: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새 </a:t>
            </a:r>
            <a:r>
              <a:rPr lang="en-US" altLang="ko-KR" dirty="0" smtClean="0">
                <a:sym typeface="Wingdings" panose="05000000000000000000" pitchFamily="2" charset="2"/>
              </a:rPr>
              <a:t>project</a:t>
            </a:r>
            <a:r>
              <a:rPr lang="ko-KR" altLang="en-US" dirty="0" smtClean="0">
                <a:sym typeface="Wingdings" panose="05000000000000000000" pitchFamily="2" charset="2"/>
              </a:rPr>
              <a:t>를</a:t>
            </a:r>
            <a:r>
              <a:rPr lang="en-US" altLang="ko-KR" dirty="0" smtClean="0">
                <a:sym typeface="Wingdings" panose="05000000000000000000" pitchFamily="2" charset="2"/>
              </a:rPr>
              <a:t> Empty Activity</a:t>
            </a:r>
            <a:r>
              <a:rPr lang="ko-KR" altLang="en-US" dirty="0" smtClean="0">
                <a:sym typeface="Wingdings" panose="05000000000000000000" pitchFamily="2" charset="2"/>
              </a:rPr>
              <a:t>로 시작하고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프로젝트 이름을 </a:t>
            </a:r>
            <a:r>
              <a:rPr lang="en-US" altLang="ko-KR" b="1" dirty="0" smtClean="0">
                <a:sym typeface="Wingdings" panose="05000000000000000000" pitchFamily="2" charset="2"/>
              </a:rPr>
              <a:t>Hu022Gravity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로 하고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패키지 이름은 </a:t>
            </a:r>
            <a:r>
              <a:rPr lang="en-US" altLang="ko-KR" dirty="0" smtClean="0">
                <a:sym typeface="Wingdings" panose="05000000000000000000" pitchFamily="2" charset="2"/>
              </a:rPr>
              <a:t>org.joy.</a:t>
            </a:r>
            <a:r>
              <a:rPr lang="en-US" altLang="ko-KR" b="1" dirty="0" smtClean="0">
                <a:sym typeface="Wingdings" panose="05000000000000000000" pitchFamily="2" charset="2"/>
              </a:rPr>
              <a:t>layout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이라고 설정합니다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</a:p>
          <a:p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2: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새 </a:t>
            </a:r>
            <a:r>
              <a:rPr lang="en-US" altLang="ko-KR" dirty="0" smtClean="0">
                <a:sym typeface="Wingdings" panose="05000000000000000000" pitchFamily="2" charset="2"/>
              </a:rPr>
              <a:t>layout </a:t>
            </a:r>
            <a:r>
              <a:rPr lang="ko-KR" altLang="en-US" dirty="0" smtClean="0">
                <a:sym typeface="Wingdings" panose="05000000000000000000" pitchFamily="2" charset="2"/>
              </a:rPr>
              <a:t>파일</a:t>
            </a:r>
            <a:r>
              <a:rPr lang="en-US" altLang="ko-KR" dirty="0" smtClean="0">
                <a:sym typeface="Wingdings" panose="05000000000000000000" pitchFamily="2" charset="2"/>
              </a:rPr>
              <a:t>(gravity.xml)</a:t>
            </a:r>
            <a:r>
              <a:rPr lang="ko-KR" altLang="en-US" dirty="0" smtClean="0">
                <a:sym typeface="Wingdings" panose="05000000000000000000" pitchFamily="2" charset="2"/>
              </a:rPr>
              <a:t>을 생성하십시오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[android][app][res][</a:t>
            </a:r>
            <a:r>
              <a:rPr lang="en-US" altLang="ko-KR" b="1" dirty="0" smtClean="0">
                <a:sym typeface="Wingdings" panose="05000000000000000000" pitchFamily="2" charset="2"/>
              </a:rPr>
              <a:t>layout</a:t>
            </a:r>
            <a:r>
              <a:rPr lang="en-US" altLang="ko-KR" dirty="0" smtClean="0">
                <a:sym typeface="Wingdings" panose="05000000000000000000" pitchFamily="2" charset="2"/>
              </a:rPr>
              <a:t>] </a:t>
            </a:r>
            <a:r>
              <a:rPr lang="ko-KR" altLang="en-US" dirty="0" smtClean="0">
                <a:sym typeface="Wingdings" panose="05000000000000000000" pitchFamily="2" charset="2"/>
              </a:rPr>
              <a:t>위에서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우 클릭하여 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[New  Layout resource file]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을 선택합니다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.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File name: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gravity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입력하고</a:t>
            </a:r>
            <a:r>
              <a:rPr lang="en-US" altLang="ko-KR" dirty="0" smtClean="0">
                <a:sym typeface="Wingdings" panose="05000000000000000000" pitchFamily="2" charset="2"/>
              </a:rPr>
              <a:t>, Root Element: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LinearLayout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입력하고 </a:t>
            </a:r>
            <a:r>
              <a:rPr lang="en-US" altLang="ko-KR" dirty="0" smtClean="0">
                <a:sym typeface="Wingdings" panose="05000000000000000000" pitchFamily="2" charset="2"/>
              </a:rPr>
              <a:t>OK</a:t>
            </a:r>
            <a:r>
              <a:rPr lang="ko-KR" altLang="en-US" dirty="0" smtClean="0">
                <a:sym typeface="Wingdings" panose="05000000000000000000" pitchFamily="2" charset="2"/>
              </a:rPr>
              <a:t>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이것은 </a:t>
            </a:r>
            <a:r>
              <a:rPr lang="en-US" altLang="ko-KR" dirty="0" smtClean="0">
                <a:sym typeface="Wingdings" panose="05000000000000000000" pitchFamily="2" charset="2"/>
              </a:rPr>
              <a:t>Layout </a:t>
            </a:r>
            <a:r>
              <a:rPr lang="ko-KR" altLang="en-US" dirty="0" smtClean="0">
                <a:sym typeface="Wingdings" panose="05000000000000000000" pitchFamily="2" charset="2"/>
              </a:rPr>
              <a:t>파일을 생성하는 새로운 방법을 정의하는 것입니다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24</a:t>
            </a:fld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5818" y="3014360"/>
            <a:ext cx="5235394" cy="3505504"/>
          </a:xfrm>
          <a:prstGeom prst="rect">
            <a:avLst/>
          </a:prstGeom>
        </p:spPr>
      </p:pic>
      <p:sp>
        <p:nvSpPr>
          <p:cNvPr id="7" name="오른쪽 화살표 6"/>
          <p:cNvSpPr/>
          <p:nvPr/>
        </p:nvSpPr>
        <p:spPr>
          <a:xfrm>
            <a:off x="6122811" y="4117352"/>
            <a:ext cx="337301" cy="324880"/>
          </a:xfrm>
          <a:prstGeom prst="rightArrow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오른쪽 화살표 8"/>
          <p:cNvSpPr/>
          <p:nvPr/>
        </p:nvSpPr>
        <p:spPr>
          <a:xfrm rot="10800000">
            <a:off x="9912424" y="4476837"/>
            <a:ext cx="337301" cy="25990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오른쪽 화살표 9"/>
          <p:cNvSpPr/>
          <p:nvPr/>
        </p:nvSpPr>
        <p:spPr>
          <a:xfrm rot="10800000">
            <a:off x="9912424" y="4182328"/>
            <a:ext cx="337301" cy="25990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9087665" y="4504759"/>
            <a:ext cx="714373" cy="231983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9087664" y="4214816"/>
            <a:ext cx="714373" cy="262021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3976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02-2 Linear Layout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뷰 정렬하기 실습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b="1" dirty="0" smtClean="0">
                <a:sym typeface="Wingdings" panose="05000000000000000000" pitchFamily="2" charset="2"/>
              </a:rPr>
              <a:t>뷰 정렬 속성 </a:t>
            </a:r>
            <a:r>
              <a:rPr lang="en-US" altLang="ko-KR" b="1" dirty="0" smtClean="0">
                <a:sym typeface="Wingdings" panose="05000000000000000000" pitchFamily="2" charset="2"/>
              </a:rPr>
              <a:t>layout_gravity </a:t>
            </a:r>
            <a:r>
              <a:rPr lang="ko-KR" altLang="en-US" b="1" dirty="0" smtClean="0">
                <a:sym typeface="Wingdings" panose="05000000000000000000" pitchFamily="2" charset="2"/>
              </a:rPr>
              <a:t>자세히 알아보기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3: </a:t>
            </a:r>
            <a:r>
              <a:rPr lang="en-US" altLang="ko-KR" dirty="0" smtClean="0">
                <a:sym typeface="Wingdings" panose="05000000000000000000" pitchFamily="2" charset="2"/>
              </a:rPr>
              <a:t>res </a:t>
            </a:r>
            <a:r>
              <a:rPr lang="ko-KR" altLang="en-US" dirty="0" smtClean="0">
                <a:sym typeface="Wingdings" panose="05000000000000000000" pitchFamily="2" charset="2"/>
              </a:rPr>
              <a:t>폴더에 새로 생성된 </a:t>
            </a:r>
            <a:r>
              <a:rPr lang="en-US" altLang="ko-KR" dirty="0" smtClean="0">
                <a:sym typeface="Wingdings" panose="05000000000000000000" pitchFamily="2" charset="2"/>
              </a:rPr>
              <a:t>gravity.xml</a:t>
            </a:r>
            <a:r>
              <a:rPr lang="ko-KR" altLang="en-US" dirty="0" smtClean="0">
                <a:sym typeface="Wingdings" panose="05000000000000000000" pitchFamily="2" charset="2"/>
              </a:rPr>
              <a:t>을 찾아서 편집합니다</a:t>
            </a:r>
            <a:r>
              <a:rPr lang="en-US" altLang="ko-KR" dirty="0">
                <a:sym typeface="Wingdings" panose="05000000000000000000" pitchFamily="2" charset="2"/>
              </a:rPr>
              <a:t/>
            </a:r>
            <a:br>
              <a:rPr lang="en-US" altLang="ko-KR" dirty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>XML</a:t>
            </a:r>
            <a:r>
              <a:rPr lang="ko-KR" altLang="en-US" dirty="0" smtClean="0">
                <a:sym typeface="Wingdings" panose="05000000000000000000" pitchFamily="2" charset="2"/>
              </a:rPr>
              <a:t>코드 작성을 위해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gravity.xml</a:t>
            </a:r>
            <a:r>
              <a:rPr lang="ko-KR" altLang="en-US" dirty="0" smtClean="0">
                <a:sym typeface="Wingdings" panose="05000000000000000000" pitchFamily="2" charset="2"/>
              </a:rPr>
              <a:t>을 더블클릭해서 열고 </a:t>
            </a:r>
            <a:r>
              <a:rPr lang="en-US" altLang="ko-KR" dirty="0" smtClean="0">
                <a:sym typeface="Wingdings" panose="05000000000000000000" pitchFamily="2" charset="2"/>
              </a:rPr>
              <a:t>[Code]</a:t>
            </a:r>
            <a:r>
              <a:rPr lang="ko-KR" altLang="en-US" dirty="0" smtClean="0">
                <a:sym typeface="Wingdings" panose="05000000000000000000" pitchFamily="2" charset="2"/>
              </a:rPr>
              <a:t>탭을 클릭하여 세 개의 버튼을 추가하십시오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>[Palette]</a:t>
            </a:r>
            <a:r>
              <a:rPr lang="ko-KR" altLang="en-US" dirty="0" smtClean="0">
                <a:sym typeface="Wingdings" panose="05000000000000000000" pitchFamily="2" charset="2"/>
              </a:rPr>
              <a:t>에서 </a:t>
            </a:r>
            <a:r>
              <a:rPr lang="en-US" altLang="ko-KR" dirty="0" smtClean="0">
                <a:sym typeface="Wingdings" panose="05000000000000000000" pitchFamily="2" charset="2"/>
              </a:rPr>
              <a:t>[Button]</a:t>
            </a:r>
            <a:r>
              <a:rPr lang="ko-KR" altLang="en-US" dirty="0" smtClean="0">
                <a:sym typeface="Wingdings" panose="05000000000000000000" pitchFamily="2" charset="2"/>
              </a:rPr>
              <a:t>클릭하고 끌어다가 </a:t>
            </a:r>
            <a:r>
              <a:rPr lang="en-US" altLang="ko-KR" dirty="0" smtClean="0">
                <a:sym typeface="Wingdings" panose="05000000000000000000" pitchFamily="2" charset="2"/>
              </a:rPr>
              <a:t>[Component Tree]</a:t>
            </a:r>
            <a:r>
              <a:rPr lang="ko-KR" altLang="en-US" dirty="0" smtClean="0">
                <a:sym typeface="Wingdings" panose="05000000000000000000" pitchFamily="2" charset="2"/>
              </a:rPr>
              <a:t>의 </a:t>
            </a:r>
            <a:r>
              <a:rPr lang="en-US" altLang="ko-KR" dirty="0" smtClean="0">
                <a:sym typeface="Wingdings" panose="05000000000000000000" pitchFamily="2" charset="2"/>
              </a:rPr>
              <a:t>LinearLayout </a:t>
            </a:r>
            <a:r>
              <a:rPr lang="ko-KR" altLang="en-US" dirty="0" smtClean="0">
                <a:sym typeface="Wingdings" panose="05000000000000000000" pitchFamily="2" charset="2"/>
              </a:rPr>
              <a:t>아래에 놓으면 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그러면</a:t>
            </a:r>
            <a:r>
              <a:rPr lang="en-US" altLang="ko-KR" dirty="0" smtClean="0">
                <a:sym typeface="Wingdings" panose="05000000000000000000" pitchFamily="2" charset="2"/>
              </a:rPr>
              <a:t>, [Design]</a:t>
            </a:r>
            <a:r>
              <a:rPr lang="ko-KR" altLang="en-US" dirty="0" smtClean="0">
                <a:sym typeface="Wingdings" panose="05000000000000000000" pitchFamily="2" charset="2"/>
              </a:rPr>
              <a:t>화면에서 다음과 같이 버튼이 생성되는 것을 볼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en-US" altLang="ko-KR" dirty="0">
                <a:sym typeface="Wingdings" panose="05000000000000000000" pitchFamily="2" charset="2"/>
              </a:rPr>
              <a:t>[Code] </a:t>
            </a:r>
            <a:r>
              <a:rPr lang="ko-KR" altLang="en-US" dirty="0">
                <a:sym typeface="Wingdings" panose="05000000000000000000" pitchFamily="2" charset="2"/>
              </a:rPr>
              <a:t>탭에서 </a:t>
            </a:r>
            <a:r>
              <a:rPr lang="ko-KR" altLang="en-US" dirty="0" smtClean="0">
                <a:sym typeface="Wingdings" panose="05000000000000000000" pitchFamily="2" charset="2"/>
              </a:rPr>
              <a:t>각 버튼의 코드를 다음과 같이 수정하면서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만들어 보십시오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25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417" y="2348880"/>
            <a:ext cx="1872208" cy="1346973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8098725" y="4710813"/>
            <a:ext cx="2271776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400" dirty="0">
                <a:latin typeface="Consolas" panose="020B0609020204030204" pitchFamily="49" charset="0"/>
              </a:rPr>
              <a:t>layout_gravity="left"</a:t>
            </a:r>
            <a:endParaRPr lang="ko-KR" altLang="en-US" sz="1400" dirty="0">
              <a:latin typeface="Consolas" panose="020B0609020204030204" pitchFamily="49" charset="0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8426284" y="5057070"/>
            <a:ext cx="2470548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400" dirty="0">
                <a:latin typeface="Consolas" panose="020B0609020204030204" pitchFamily="49" charset="0"/>
              </a:rPr>
              <a:t>layout_gravity</a:t>
            </a:r>
            <a:r>
              <a:rPr lang="en-US" altLang="ko-KR" sz="1400" dirty="0" smtClean="0">
                <a:latin typeface="Consolas" panose="020B0609020204030204" pitchFamily="49" charset="0"/>
              </a:rPr>
              <a:t>="center"</a:t>
            </a:r>
            <a:endParaRPr lang="ko-KR" altLang="en-US" sz="1400" dirty="0">
              <a:latin typeface="Consolas" panose="020B0609020204030204" pitchFamily="49" charset="0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8786324" y="5403327"/>
            <a:ext cx="2371162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400" dirty="0">
                <a:latin typeface="Consolas" panose="020B0609020204030204" pitchFamily="49" charset="0"/>
              </a:rPr>
              <a:t>layout_gravity</a:t>
            </a:r>
            <a:r>
              <a:rPr lang="en-US" altLang="ko-KR" sz="1400" dirty="0" smtClean="0">
                <a:latin typeface="Consolas" panose="020B0609020204030204" pitchFamily="49" charset="0"/>
              </a:rPr>
              <a:t>="right"</a:t>
            </a:r>
            <a:endParaRPr lang="ko-KR" altLang="en-US" sz="1400" dirty="0">
              <a:latin typeface="Consolas" panose="020B0609020204030204" pitchFamily="49" charset="0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2798" y="4038936"/>
            <a:ext cx="3059141" cy="2016252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417" y="4037913"/>
            <a:ext cx="3080973" cy="2008417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855586" y="6125461"/>
            <a:ext cx="2868093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400" dirty="0">
                <a:latin typeface="Consolas" panose="020B0609020204030204" pitchFamily="49" charset="0"/>
              </a:rPr>
              <a:t>layout_width="wrap_content"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textAllCaps="false</a:t>
            </a:r>
            <a:r>
              <a:rPr lang="en-US" altLang="ko-KR" sz="1400" dirty="0" smtClean="0">
                <a:latin typeface="Consolas" panose="020B0609020204030204" pitchFamily="49" charset="0"/>
              </a:rPr>
              <a:t>"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2072589" y="4710813"/>
            <a:ext cx="1277914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400" dirty="0" smtClean="0">
                <a:latin typeface="Consolas" panose="020B0609020204030204" pitchFamily="49" charset="0"/>
              </a:rPr>
              <a:t>text="</a:t>
            </a:r>
            <a:r>
              <a:rPr lang="en-US" altLang="ko-KR" sz="1400" dirty="0">
                <a:latin typeface="Consolas" panose="020B0609020204030204" pitchFamily="49" charset="0"/>
              </a:rPr>
              <a:t>left"</a:t>
            </a:r>
            <a:endParaRPr lang="ko-KR" altLang="en-US" sz="1400" dirty="0">
              <a:latin typeface="Consolas" panose="020B0609020204030204" pitchFamily="49" charset="0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400148" y="5057070"/>
            <a:ext cx="1476686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400" dirty="0" smtClean="0">
                <a:latin typeface="Consolas" panose="020B0609020204030204" pitchFamily="49" charset="0"/>
              </a:rPr>
              <a:t>text="center"</a:t>
            </a:r>
            <a:endParaRPr lang="ko-KR" altLang="en-US" sz="1400" dirty="0">
              <a:latin typeface="Consolas" panose="020B0609020204030204" pitchFamily="49" charset="0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760188" y="5403327"/>
            <a:ext cx="1377300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400" dirty="0" smtClean="0">
                <a:latin typeface="Consolas" panose="020B0609020204030204" pitchFamily="49" charset="0"/>
              </a:rPr>
              <a:t>text="right"</a:t>
            </a:r>
            <a:endParaRPr lang="ko-KR" altLang="en-US" sz="1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6979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02-2 Linear Layout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뷰 정렬하기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b="1" dirty="0" smtClean="0">
                <a:sym typeface="Wingdings" panose="05000000000000000000" pitchFamily="2" charset="2"/>
              </a:rPr>
              <a:t>뷰 정렬 속성 </a:t>
            </a:r>
            <a:r>
              <a:rPr lang="en-US" altLang="ko-KR" b="1" dirty="0" smtClean="0">
                <a:sym typeface="Wingdings" panose="05000000000000000000" pitchFamily="2" charset="2"/>
              </a:rPr>
              <a:t>layout_gravity </a:t>
            </a:r>
            <a:r>
              <a:rPr lang="ko-KR" altLang="en-US" b="1" dirty="0" smtClean="0">
                <a:sym typeface="Wingdings" panose="05000000000000000000" pitchFamily="2" charset="2"/>
              </a:rPr>
              <a:t>자세히 알아보기 </a:t>
            </a:r>
            <a:r>
              <a:rPr lang="en-US" altLang="ko-KR" b="1" dirty="0" smtClean="0">
                <a:sym typeface="Wingdings" panose="05000000000000000000" pitchFamily="2" charset="2"/>
              </a:rPr>
              <a:t>-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gravity.xml </a:t>
            </a: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26</a:t>
            </a:fld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455623" y="1252603"/>
            <a:ext cx="11248112" cy="54784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noAutofit/>
          </a:bodyPr>
          <a:lstStyle/>
          <a:p>
            <a:r>
              <a:rPr lang="en-US" altLang="ko-KR" sz="1400" dirty="0">
                <a:latin typeface="Consolas" panose="020B0609020204030204" pitchFamily="49" charset="0"/>
              </a:rPr>
              <a:t>&lt;?xml version="1.0" encoding="utf-8"?&gt;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&lt;LinearLayout xmlns:android="http://schemas.android.com/</a:t>
            </a:r>
            <a:r>
              <a:rPr lang="en-US" altLang="ko-KR" sz="1400" dirty="0" err="1">
                <a:latin typeface="Consolas" panose="020B0609020204030204" pitchFamily="49" charset="0"/>
              </a:rPr>
              <a:t>apk</a:t>
            </a:r>
            <a:r>
              <a:rPr lang="en-US" altLang="ko-KR" sz="1400" dirty="0">
                <a:latin typeface="Consolas" panose="020B0609020204030204" pitchFamily="49" charset="0"/>
              </a:rPr>
              <a:t>/res/android"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android:orientation="vertical</a:t>
            </a:r>
            <a:r>
              <a:rPr lang="en-US" altLang="ko-KR" sz="1400" dirty="0" smtClean="0">
                <a:latin typeface="Consolas" panose="020B0609020204030204" pitchFamily="49" charset="0"/>
              </a:rPr>
              <a:t>" android:layout_width</a:t>
            </a:r>
            <a:r>
              <a:rPr lang="en-US" altLang="ko-KR" sz="1400" dirty="0">
                <a:latin typeface="Consolas" panose="020B0609020204030204" pitchFamily="49" charset="0"/>
              </a:rPr>
              <a:t>="</a:t>
            </a:r>
            <a:r>
              <a:rPr lang="en-US" altLang="ko-KR" sz="1400" dirty="0" err="1">
                <a:latin typeface="Consolas" panose="020B0609020204030204" pitchFamily="49" charset="0"/>
              </a:rPr>
              <a:t>match_parent</a:t>
            </a:r>
            <a:r>
              <a:rPr lang="en-US" altLang="ko-KR" sz="1400" dirty="0" smtClean="0">
                <a:latin typeface="Consolas" panose="020B0609020204030204" pitchFamily="49" charset="0"/>
              </a:rPr>
              <a:t>" android:layout_height</a:t>
            </a:r>
            <a:r>
              <a:rPr lang="en-US" altLang="ko-KR" sz="1400" dirty="0">
                <a:latin typeface="Consolas" panose="020B0609020204030204" pitchFamily="49" charset="0"/>
              </a:rPr>
              <a:t>="</a:t>
            </a:r>
            <a:r>
              <a:rPr lang="en-US" altLang="ko-KR" sz="1400" dirty="0" err="1">
                <a:latin typeface="Consolas" panose="020B0609020204030204" pitchFamily="49" charset="0"/>
              </a:rPr>
              <a:t>match_parent</a:t>
            </a:r>
            <a:r>
              <a:rPr lang="en-US" altLang="ko-KR" sz="1400" dirty="0">
                <a:latin typeface="Consolas" panose="020B0609020204030204" pitchFamily="49" charset="0"/>
              </a:rPr>
              <a:t>"&gt;</a:t>
            </a:r>
          </a:p>
          <a:p>
            <a:endParaRPr lang="en-US" altLang="ko-KR" sz="1400" dirty="0" smtClean="0">
              <a:latin typeface="Consolas" panose="020B0609020204030204" pitchFamily="49" charset="0"/>
            </a:endParaRP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endParaRPr lang="en-US" altLang="ko-KR" sz="1400" dirty="0" smtClean="0">
              <a:latin typeface="Consolas" panose="020B0609020204030204" pitchFamily="49" charset="0"/>
            </a:endParaRP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endParaRPr lang="en-US" altLang="ko-KR" sz="1400" dirty="0" smtClean="0">
              <a:latin typeface="Consolas" panose="020B0609020204030204" pitchFamily="49" charset="0"/>
            </a:endParaRP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endParaRPr lang="en-US" altLang="ko-KR" sz="1400" dirty="0" smtClean="0">
              <a:latin typeface="Consolas" panose="020B0609020204030204" pitchFamily="49" charset="0"/>
            </a:endParaRP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endParaRPr lang="en-US" altLang="ko-KR" sz="1400" dirty="0" smtClean="0">
              <a:latin typeface="Consolas" panose="020B0609020204030204" pitchFamily="49" charset="0"/>
            </a:endParaRP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endParaRPr lang="en-US" altLang="ko-KR" sz="1400" dirty="0" smtClean="0">
              <a:latin typeface="Consolas" panose="020B0609020204030204" pitchFamily="49" charset="0"/>
            </a:endParaRP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endParaRPr lang="en-US" altLang="ko-KR" sz="1400" dirty="0" smtClean="0">
              <a:latin typeface="Consolas" panose="020B0609020204030204" pitchFamily="49" charset="0"/>
            </a:endParaRP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endParaRPr lang="en-US" altLang="ko-KR" sz="1400" dirty="0" smtClean="0">
              <a:latin typeface="Consolas" panose="020B0609020204030204" pitchFamily="49" charset="0"/>
            </a:endParaRP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endParaRPr lang="en-US" altLang="ko-KR" sz="1400" dirty="0" smtClean="0">
              <a:latin typeface="Consolas" panose="020B0609020204030204" pitchFamily="49" charset="0"/>
            </a:endParaRP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endParaRPr lang="en-US" altLang="ko-KR" sz="1400" dirty="0" smtClean="0">
              <a:latin typeface="Consolas" panose="020B0609020204030204" pitchFamily="49" charset="0"/>
            </a:endParaRP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endParaRPr lang="en-US" altLang="ko-KR" sz="1400" dirty="0" smtClean="0">
              <a:latin typeface="Consolas" panose="020B0609020204030204" pitchFamily="49" charset="0"/>
            </a:endParaRP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&lt;/</a:t>
            </a:r>
            <a:r>
              <a:rPr lang="en-US" altLang="ko-KR" sz="1400" dirty="0">
                <a:latin typeface="Consolas" panose="020B0609020204030204" pitchFamily="49" charset="0"/>
              </a:rPr>
              <a:t>LinearLayout&gt;</a:t>
            </a:r>
            <a:endParaRPr lang="ko-KR" altLang="en-US" sz="1400" dirty="0">
              <a:latin typeface="Consolas" panose="020B0609020204030204" pitchFamily="49" charset="0"/>
            </a:endParaRPr>
          </a:p>
        </p:txBody>
      </p:sp>
      <p:cxnSp>
        <p:nvCxnSpPr>
          <p:cNvPr id="8" name="직선 화살표 연결선 7"/>
          <p:cNvCxnSpPr>
            <a:stCxn id="14" idx="1"/>
          </p:cNvCxnSpPr>
          <p:nvPr/>
        </p:nvCxnSpPr>
        <p:spPr>
          <a:xfrm flipH="1" flipV="1">
            <a:off x="3791744" y="1916832"/>
            <a:ext cx="1584176" cy="29790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>
          <a:xfrm>
            <a:off x="5375920" y="2060847"/>
            <a:ext cx="4354665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400" dirty="0" smtClean="0">
                <a:sym typeface="Wingdings" panose="05000000000000000000" pitchFamily="2" charset="2"/>
              </a:rPr>
              <a:t>LinearLayout</a:t>
            </a:r>
            <a:r>
              <a:rPr lang="ko-KR" altLang="en-US" sz="1400" dirty="0" smtClean="0">
                <a:sym typeface="Wingdings" panose="05000000000000000000" pitchFamily="2" charset="2"/>
              </a:rPr>
              <a:t>을 세로</a:t>
            </a:r>
            <a:r>
              <a:rPr lang="en-US" altLang="ko-KR" sz="1400" dirty="0" smtClean="0">
                <a:sym typeface="Wingdings" panose="05000000000000000000" pitchFamily="2" charset="2"/>
              </a:rPr>
              <a:t>(vertical)</a:t>
            </a:r>
            <a:r>
              <a:rPr lang="ko-KR" altLang="en-US" sz="1400" dirty="0" smtClean="0">
                <a:sym typeface="Wingdings" panose="05000000000000000000" pitchFamily="2" charset="2"/>
              </a:rPr>
              <a:t>방향으로 설정함</a:t>
            </a:r>
            <a:r>
              <a:rPr lang="en-US" altLang="ko-KR" sz="1400" dirty="0" smtClean="0">
                <a:sym typeface="Wingdings" panose="05000000000000000000" pitchFamily="2" charset="2"/>
              </a:rPr>
              <a:t> </a:t>
            </a:r>
            <a:endParaRPr lang="ko-KR" altLang="en-US" sz="1400" dirty="0"/>
          </a:p>
        </p:txBody>
      </p:sp>
      <p:sp>
        <p:nvSpPr>
          <p:cNvPr id="19" name="직사각형 18"/>
          <p:cNvSpPr/>
          <p:nvPr/>
        </p:nvSpPr>
        <p:spPr>
          <a:xfrm>
            <a:off x="5375919" y="2784515"/>
            <a:ext cx="4354665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ko-KR" altLang="en-US" sz="1400" dirty="0" smtClean="0">
                <a:sym typeface="Wingdings" panose="05000000000000000000" pitchFamily="2" charset="2"/>
              </a:rPr>
              <a:t>첫째 버튼 왼쪽으로 정렬</a:t>
            </a:r>
            <a:r>
              <a:rPr lang="en-US" altLang="ko-KR" sz="1400" dirty="0" smtClean="0">
                <a:sym typeface="Wingdings" panose="05000000000000000000" pitchFamily="2" charset="2"/>
              </a:rPr>
              <a:t> </a:t>
            </a:r>
            <a:endParaRPr lang="ko-KR" altLang="en-US" sz="1400" dirty="0"/>
          </a:p>
        </p:txBody>
      </p:sp>
      <p:sp>
        <p:nvSpPr>
          <p:cNvPr id="20" name="직사각형 19"/>
          <p:cNvSpPr/>
          <p:nvPr/>
        </p:nvSpPr>
        <p:spPr>
          <a:xfrm>
            <a:off x="5375918" y="4130086"/>
            <a:ext cx="4354665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ko-KR" altLang="en-US" sz="1400" dirty="0" smtClean="0">
                <a:sym typeface="Wingdings" panose="05000000000000000000" pitchFamily="2" charset="2"/>
              </a:rPr>
              <a:t>둘째 </a:t>
            </a:r>
            <a:r>
              <a:rPr lang="ko-KR" altLang="en-US" sz="1400" smtClean="0">
                <a:sym typeface="Wingdings" panose="05000000000000000000" pitchFamily="2" charset="2"/>
              </a:rPr>
              <a:t>버튼 가운데로 </a:t>
            </a:r>
            <a:r>
              <a:rPr lang="ko-KR" altLang="en-US" sz="1400" dirty="0" smtClean="0">
                <a:sym typeface="Wingdings" panose="05000000000000000000" pitchFamily="2" charset="2"/>
              </a:rPr>
              <a:t>정렬</a:t>
            </a:r>
            <a:r>
              <a:rPr lang="en-US" altLang="ko-KR" sz="1400" dirty="0" smtClean="0">
                <a:sym typeface="Wingdings" panose="05000000000000000000" pitchFamily="2" charset="2"/>
              </a:rPr>
              <a:t> </a:t>
            </a:r>
            <a:endParaRPr lang="ko-KR" altLang="en-US" sz="1400" dirty="0"/>
          </a:p>
        </p:txBody>
      </p:sp>
      <p:sp>
        <p:nvSpPr>
          <p:cNvPr id="21" name="직사각형 20"/>
          <p:cNvSpPr/>
          <p:nvPr/>
        </p:nvSpPr>
        <p:spPr>
          <a:xfrm>
            <a:off x="5365374" y="5556211"/>
            <a:ext cx="4354665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ko-KR" altLang="en-US" sz="1400" dirty="0" smtClean="0">
                <a:sym typeface="Wingdings" panose="05000000000000000000" pitchFamily="2" charset="2"/>
              </a:rPr>
              <a:t>셋째 버튼 오른쪽으로 정렬</a:t>
            </a:r>
            <a:r>
              <a:rPr lang="en-US" altLang="ko-KR" sz="1400" dirty="0" smtClean="0">
                <a:sym typeface="Wingdings" panose="05000000000000000000" pitchFamily="2" charset="2"/>
              </a:rPr>
              <a:t> </a:t>
            </a:r>
            <a:endParaRPr lang="ko-KR" altLang="en-US" sz="1400" dirty="0"/>
          </a:p>
        </p:txBody>
      </p:sp>
      <p:sp>
        <p:nvSpPr>
          <p:cNvPr id="5" name="직사각형 4"/>
          <p:cNvSpPr/>
          <p:nvPr/>
        </p:nvSpPr>
        <p:spPr>
          <a:xfrm>
            <a:off x="8735636" y="6103973"/>
            <a:ext cx="2868093" cy="523220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altLang="ko-KR" sz="1400" dirty="0" err="1">
                <a:latin typeface="Consolas" panose="020B0609020204030204" pitchFamily="49" charset="0"/>
              </a:rPr>
              <a:t>android:textAllCaps</a:t>
            </a:r>
            <a:r>
              <a:rPr lang="en-US" altLang="ko-KR" sz="1400" dirty="0">
                <a:latin typeface="Consolas" panose="020B0609020204030204" pitchFamily="49" charset="0"/>
              </a:rPr>
              <a:t>="false</a:t>
            </a:r>
            <a:r>
              <a:rPr lang="en-US" altLang="ko-KR" sz="1400" dirty="0" smtClean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is left out for simplicity</a:t>
            </a:r>
            <a:endParaRPr lang="ko-KR" altLang="en-US" sz="1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6903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02-2 Linear Layout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뷰 정렬하기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b="1" dirty="0" smtClean="0">
                <a:sym typeface="Wingdings" panose="05000000000000000000" pitchFamily="2" charset="2"/>
              </a:rPr>
              <a:t>뷰 정렬 속성 </a:t>
            </a:r>
            <a:r>
              <a:rPr lang="en-US" altLang="ko-KR" b="1" dirty="0" smtClean="0">
                <a:sym typeface="Wingdings" panose="05000000000000000000" pitchFamily="2" charset="2"/>
              </a:rPr>
              <a:t>layout_gravity </a:t>
            </a:r>
            <a:r>
              <a:rPr lang="ko-KR" altLang="en-US" b="1" dirty="0" smtClean="0">
                <a:sym typeface="Wingdings" panose="05000000000000000000" pitchFamily="2" charset="2"/>
              </a:rPr>
              <a:t>자세히 알아보기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Step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3(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계속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): 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gravity.xml</a:t>
            </a:r>
            <a:r>
              <a:rPr lang="ko-KR" altLang="en-US" dirty="0" smtClean="0">
                <a:sym typeface="Wingdings" panose="05000000000000000000" pitchFamily="2" charset="2"/>
              </a:rPr>
              <a:t>을 완성했으면</a:t>
            </a:r>
            <a:r>
              <a:rPr lang="en-US" altLang="ko-KR" dirty="0" smtClean="0">
                <a:sym typeface="Wingdings" panose="05000000000000000000" pitchFamily="2" charset="2"/>
              </a:rPr>
              <a:t>, [Design]</a:t>
            </a:r>
            <a:r>
              <a:rPr lang="ko-KR" altLang="en-US" dirty="0" smtClean="0">
                <a:sym typeface="Wingdings" panose="05000000000000000000" pitchFamily="2" charset="2"/>
              </a:rPr>
              <a:t>탭을 클릭하여 오른쪽과 같이 확인이 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되었으면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이제 프로젝트 </a:t>
            </a:r>
            <a:r>
              <a:rPr lang="en-US" altLang="ko-KR" dirty="0" smtClean="0">
                <a:sym typeface="Wingdings" panose="05000000000000000000" pitchFamily="2" charset="2"/>
              </a:rPr>
              <a:t>gravity</a:t>
            </a:r>
            <a:r>
              <a:rPr lang="ko-KR" altLang="en-US" dirty="0" smtClean="0">
                <a:sym typeface="Wingdings" panose="05000000000000000000" pitchFamily="2" charset="2"/>
              </a:rPr>
              <a:t>를 실행하여 출력</a:t>
            </a:r>
            <a:r>
              <a:rPr lang="ko-KR" altLang="en-US" dirty="0">
                <a:sym typeface="Wingdings" panose="05000000000000000000" pitchFamily="2" charset="2"/>
              </a:rPr>
              <a:t>을</a:t>
            </a:r>
            <a:r>
              <a:rPr lang="ko-KR" altLang="en-US" dirty="0" smtClean="0">
                <a:sym typeface="Wingdings" panose="05000000000000000000" pitchFamily="2" charset="2"/>
              </a:rPr>
              <a:t> 확인하십시오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</a:p>
          <a:p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혹시 우리가 원하는 세 버튼이 아니라 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"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Hello World"</a:t>
            </a:r>
            <a:r>
              <a:rPr lang="ko-KR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이</a:t>
            </a:r>
            <a:r>
              <a:rPr lang="en-US" altLang="ko-KR" dirty="0">
                <a:solidFill>
                  <a:srgbClr val="C00000"/>
                </a:solidFill>
                <a:sym typeface="Wingdings" panose="05000000000000000000" pitchFamily="2" charset="2"/>
              </a:rPr>
              <a:t> </a:t>
            </a:r>
            <a:r>
              <a:rPr lang="ko-KR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화면이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나오지 않았나요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? </a:t>
            </a:r>
            <a:b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이 문제를 어떻게 해결해야 하죠</a:t>
            </a:r>
            <a:r>
              <a:rPr lang="en-US" altLang="ko-KR" dirty="0" smtClean="0">
                <a:sym typeface="Wingdings" panose="05000000000000000000" pitchFamily="2" charset="2"/>
              </a:rPr>
              <a:t>? </a:t>
            </a:r>
            <a:r>
              <a:rPr lang="ko-KR" altLang="en-US" dirty="0" smtClean="0">
                <a:sym typeface="Wingdings" panose="05000000000000000000" pitchFamily="2" charset="2"/>
              </a:rPr>
              <a:t>무엇이 잘못된 것이죠</a:t>
            </a:r>
            <a:r>
              <a:rPr lang="en-US" altLang="ko-KR" dirty="0" smtClean="0">
                <a:sym typeface="Wingdings" panose="05000000000000000000" pitchFamily="2" charset="2"/>
              </a:rPr>
              <a:t>?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27</a:t>
            </a:fld>
            <a:endParaRPr lang="ko-KR" altLang="en-US"/>
          </a:p>
        </p:txBody>
      </p:sp>
      <p:cxnSp>
        <p:nvCxnSpPr>
          <p:cNvPr id="11" name="직선 화살표 연결선 10"/>
          <p:cNvCxnSpPr/>
          <p:nvPr/>
        </p:nvCxnSpPr>
        <p:spPr>
          <a:xfrm>
            <a:off x="8040216" y="1292914"/>
            <a:ext cx="1152128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6406" y="860047"/>
            <a:ext cx="2290512" cy="148883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6407" y="2551359"/>
            <a:ext cx="2284806" cy="3991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5244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02-2 Linear Layout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뷰 정렬하기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b="1" dirty="0" smtClean="0">
                <a:sym typeface="Wingdings" panose="05000000000000000000" pitchFamily="2" charset="2"/>
              </a:rPr>
              <a:t>뷰 정렬 속성 </a:t>
            </a:r>
            <a:r>
              <a:rPr lang="en-US" altLang="ko-KR" b="1" dirty="0" smtClean="0">
                <a:sym typeface="Wingdings" panose="05000000000000000000" pitchFamily="2" charset="2"/>
              </a:rPr>
              <a:t>layout_gravity </a:t>
            </a:r>
            <a:r>
              <a:rPr lang="ko-KR" altLang="en-US" b="1" dirty="0" smtClean="0">
                <a:sym typeface="Wingdings" panose="05000000000000000000" pitchFamily="2" charset="2"/>
              </a:rPr>
              <a:t>자세히 알아보기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4: gravity.xml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레이아웃 파일을 일고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화면에 보여주기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en-US" altLang="ko-KR" dirty="0" smtClean="0">
                <a:sym typeface="Wingdings" panose="05000000000000000000" pitchFamily="2" charset="2"/>
              </a:rPr>
              <a:t>gravity.xml</a:t>
            </a:r>
            <a:r>
              <a:rPr lang="ko-KR" altLang="en-US" dirty="0" smtClean="0">
                <a:sym typeface="Wingdings" panose="05000000000000000000" pitchFamily="2" charset="2"/>
              </a:rPr>
              <a:t>은 화면을 나타내는 </a:t>
            </a:r>
            <a:r>
              <a:rPr lang="en-US" altLang="ko-KR" dirty="0" smtClean="0">
                <a:sym typeface="Wingdings" panose="05000000000000000000" pitchFamily="2" charset="2"/>
              </a:rPr>
              <a:t>resource file</a:t>
            </a:r>
            <a:r>
              <a:rPr lang="ko-KR" altLang="en-US" dirty="0" smtClean="0">
                <a:sym typeface="Wingdings" panose="05000000000000000000" pitchFamily="2" charset="2"/>
              </a:rPr>
              <a:t>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이 화면</a:t>
            </a:r>
            <a:r>
              <a:rPr lang="en-US" altLang="ko-KR" dirty="0" smtClean="0">
                <a:sym typeface="Wingdings" panose="05000000000000000000" pitchFamily="2" charset="2"/>
              </a:rPr>
              <a:t>(resource file)</a:t>
            </a:r>
            <a:r>
              <a:rPr lang="ko-KR" altLang="en-US" dirty="0" smtClean="0">
                <a:sym typeface="Wingdings" panose="05000000000000000000" pitchFamily="2" charset="2"/>
              </a:rPr>
              <a:t>을</a:t>
            </a:r>
            <a:r>
              <a:rPr lang="ko-KR" altLang="en-US" b="1" dirty="0">
                <a:sym typeface="Wingdings" panose="05000000000000000000" pitchFamily="2" charset="2"/>
              </a:rPr>
              <a:t> </a:t>
            </a:r>
            <a:r>
              <a:rPr lang="en-US" altLang="ko-KR" b="1" dirty="0">
                <a:sym typeface="Wingdings" panose="05000000000000000000" pitchFamily="2" charset="2"/>
              </a:rPr>
              <a:t>MainActivity.java</a:t>
            </a:r>
            <a:r>
              <a:rPr lang="ko-KR" altLang="en-US" dirty="0" smtClean="0">
                <a:sym typeface="Wingdings" panose="05000000000000000000" pitchFamily="2" charset="2"/>
              </a:rPr>
              <a:t>가 호출하여 사용할 수 있도록 알려주어야 합니다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  <a:r>
              <a:rPr lang="ko-KR" altLang="en-US" dirty="0" smtClean="0">
                <a:sym typeface="Wingdings" panose="05000000000000000000" pitchFamily="2" charset="2"/>
              </a:rPr>
              <a:t>파일이 폴더에 존재하는 것만으로는 부족합니다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en-US" altLang="ko-KR" dirty="0">
                <a:sym typeface="Wingdings" panose="05000000000000000000" pitchFamily="2" charset="2"/>
              </a:rPr>
              <a:t>[android][app]</a:t>
            </a:r>
            <a:r>
              <a:rPr lang="en-US" altLang="ko-KR" dirty="0" smtClean="0">
                <a:sym typeface="Wingdings" panose="05000000000000000000" pitchFamily="2" charset="2"/>
              </a:rPr>
              <a:t>[java]</a:t>
            </a: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en-US" altLang="ko-KR" dirty="0" smtClean="0">
                <a:sym typeface="Wingdings" panose="05000000000000000000" pitchFamily="2" charset="2"/>
              </a:rPr>
              <a:t>[</a:t>
            </a:r>
            <a:r>
              <a:rPr lang="ko-KR" altLang="en-US" dirty="0" smtClean="0">
                <a:sym typeface="Wingdings" panose="05000000000000000000" pitchFamily="2" charset="2"/>
              </a:rPr>
              <a:t>패키지</a:t>
            </a:r>
            <a:r>
              <a:rPr lang="en-US" altLang="ko-KR" dirty="0" smtClean="0">
                <a:sym typeface="Wingdings" panose="05000000000000000000" pitchFamily="2" charset="2"/>
              </a:rPr>
              <a:t>]</a:t>
            </a:r>
            <a:r>
              <a:rPr lang="en-US" altLang="ko-KR" b="1" dirty="0" err="1" smtClean="0">
                <a:sym typeface="Wingdings" panose="05000000000000000000" pitchFamily="2" charset="2"/>
              </a:rPr>
              <a:t>MainActivity</a:t>
            </a:r>
            <a:r>
              <a:rPr lang="en-US" altLang="ko-KR" b="1" dirty="0" smtClean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파일을 더블클릭하여 열어 </a:t>
            </a:r>
            <a:r>
              <a:rPr lang="ko-KR" altLang="en-US" dirty="0" smtClean="0">
                <a:sym typeface="Wingdings" panose="05000000000000000000" pitchFamily="2" charset="2"/>
              </a:rPr>
              <a:t>아래와 같이 수정합니다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이제 앱을 실행하면 오른쪽과 같은 화면을 볼 수 있을 것입니다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28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453099" y="2924944"/>
            <a:ext cx="7915969" cy="310854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</a:rPr>
              <a:t>package </a:t>
            </a:r>
            <a:r>
              <a:rPr lang="en-US" altLang="ko-KR" sz="1600" dirty="0" smtClean="0">
                <a:latin typeface="Consolas" panose="020B0609020204030204" pitchFamily="49" charset="0"/>
              </a:rPr>
              <a:t>org.joy.layout;</a:t>
            </a: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import ...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public class MainActivity extends AppCompatActivity {</a:t>
            </a: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@Override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protected void onCreate(Bundle savedInstanceState)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super.onCreate(savedInstanceState);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setContentView(</a:t>
            </a:r>
            <a:r>
              <a:rPr lang="en-US" altLang="ko-KR" sz="1600" b="1" dirty="0" err="1">
                <a:solidFill>
                  <a:srgbClr val="C00000"/>
                </a:solidFill>
                <a:latin typeface="Consolas" panose="020B0609020204030204" pitchFamily="49" charset="0"/>
              </a:rPr>
              <a:t>R.layout.gravity</a:t>
            </a:r>
            <a:r>
              <a:rPr lang="en-US" altLang="ko-KR" sz="16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}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왼쪽 화살표 5"/>
          <p:cNvSpPr/>
          <p:nvPr/>
        </p:nvSpPr>
        <p:spPr>
          <a:xfrm>
            <a:off x="5303912" y="5085184"/>
            <a:ext cx="576064" cy="43204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4272" y="2924944"/>
            <a:ext cx="3156940" cy="2052012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6077156" y="5085184"/>
            <a:ext cx="3466013" cy="523220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altLang="ko-KR" sz="1400" dirty="0" smtClean="0">
                <a:latin typeface="Consolas" panose="020B0609020204030204" pitchFamily="49" charset="0"/>
              </a:rPr>
              <a:t>gravity.xml </a:t>
            </a:r>
            <a:r>
              <a:rPr lang="ko-KR" altLang="en-US" sz="1400" dirty="0" smtClean="0">
                <a:latin typeface="Consolas" panose="020B0609020204030204" pitchFamily="49" charset="0"/>
              </a:rPr>
              <a:t>파일을 읽고</a:t>
            </a:r>
            <a:r>
              <a:rPr lang="en-US" altLang="ko-KR" sz="1400" dirty="0" smtClean="0">
                <a:latin typeface="Consolas" panose="020B0609020204030204" pitchFamily="49" charset="0"/>
              </a:rPr>
              <a:t>, </a:t>
            </a:r>
            <a:r>
              <a:rPr lang="ko-KR" altLang="en-US" sz="1400" dirty="0" smtClean="0">
                <a:latin typeface="Consolas" panose="020B0609020204030204" pitchFamily="49" charset="0"/>
              </a:rPr>
              <a:t>그 안에</a:t>
            </a:r>
            <a:r>
              <a:rPr lang="en-US" altLang="ko-KR" sz="1400" dirty="0" smtClean="0">
                <a:latin typeface="Consolas" panose="020B0609020204030204" pitchFamily="49" charset="0"/>
              </a:rPr>
              <a:t/>
            </a:r>
            <a:br>
              <a:rPr lang="en-US" altLang="ko-KR" sz="1400" dirty="0" smtClean="0">
                <a:latin typeface="Consolas" panose="020B0609020204030204" pitchFamily="49" charset="0"/>
              </a:rPr>
            </a:br>
            <a:r>
              <a:rPr lang="ko-KR" altLang="en-US" sz="1400" dirty="0" smtClean="0">
                <a:latin typeface="Consolas" panose="020B0609020204030204" pitchFamily="49" charset="0"/>
              </a:rPr>
              <a:t>정의된 </a:t>
            </a:r>
            <a:r>
              <a:rPr lang="en-US" altLang="ko-KR" sz="1400" dirty="0" smtClean="0">
                <a:latin typeface="Consolas" panose="020B0609020204030204" pitchFamily="49" charset="0"/>
              </a:rPr>
              <a:t>layout</a:t>
            </a:r>
            <a:r>
              <a:rPr lang="ko-KR" altLang="en-US" sz="1400" dirty="0" smtClean="0">
                <a:latin typeface="Consolas" panose="020B0609020204030204" pitchFamily="49" charset="0"/>
              </a:rPr>
              <a:t>을 화면에 출력해줍니다</a:t>
            </a:r>
            <a:r>
              <a:rPr lang="en-US" altLang="ko-KR" sz="1400" dirty="0" smtClean="0">
                <a:latin typeface="Consolas" panose="020B0609020204030204" pitchFamily="49" charset="0"/>
              </a:rPr>
              <a:t>. </a:t>
            </a:r>
            <a:endParaRPr lang="ko-KR" altLang="en-US" sz="1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4259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02-2 Linear Layout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뷰 정렬하기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b="1" dirty="0" smtClean="0">
                <a:sym typeface="Wingdings" panose="05000000000000000000" pitchFamily="2" charset="2"/>
              </a:rPr>
              <a:t>뷰 정렬 속성 </a:t>
            </a:r>
            <a:r>
              <a:rPr lang="en-US" altLang="ko-KR" b="1" dirty="0" smtClean="0">
                <a:sym typeface="Wingdings" panose="05000000000000000000" pitchFamily="2" charset="2"/>
              </a:rPr>
              <a:t>layout_gravity </a:t>
            </a:r>
            <a:r>
              <a:rPr lang="ko-KR" altLang="en-US" b="1" dirty="0" smtClean="0">
                <a:sym typeface="Wingdings" panose="05000000000000000000" pitchFamily="2" charset="2"/>
              </a:rPr>
              <a:t>자세히 알아보기 </a:t>
            </a:r>
            <a:r>
              <a:rPr lang="en-US" altLang="ko-KR" b="1" dirty="0" smtClean="0">
                <a:sym typeface="Wingdings" panose="05000000000000000000" pitchFamily="2" charset="2"/>
              </a:rPr>
              <a:t>–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디자인 화면으로 작업하기</a:t>
            </a:r>
            <a:endParaRPr lang="en-US" altLang="ko-KR" b="1" dirty="0" smtClean="0">
              <a:solidFill>
                <a:srgbClr val="C00000"/>
              </a:solidFill>
              <a:sym typeface="Wingdings" panose="05000000000000000000" pitchFamily="2" charset="2"/>
            </a:endParaRPr>
          </a:p>
          <a:p>
            <a:r>
              <a:rPr lang="en-US" altLang="ko-KR" dirty="0" smtClean="0">
                <a:sym typeface="Wingdings" panose="05000000000000000000" pitchFamily="2" charset="2"/>
              </a:rPr>
              <a:t>[Design]</a:t>
            </a:r>
            <a:r>
              <a:rPr lang="ko-KR" altLang="en-US" dirty="0" smtClean="0">
                <a:sym typeface="Wingdings" panose="05000000000000000000" pitchFamily="2" charset="2"/>
              </a:rPr>
              <a:t>탭으로 가서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세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버튼들을 모두 지우고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팔레트에서 세 버튼들을 추가하십시오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모든 버튼의 </a:t>
            </a:r>
            <a:r>
              <a:rPr lang="en-US" altLang="ko-KR" dirty="0" err="1" smtClean="0">
                <a:sym typeface="Wingdings" panose="05000000000000000000" pitchFamily="2" charset="2"/>
              </a:rPr>
              <a:t>layout_width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en-US" altLang="ko-KR" dirty="0" err="1" smtClean="0">
                <a:sym typeface="Wingdings" panose="05000000000000000000" pitchFamily="2" charset="2"/>
              </a:rPr>
              <a:t>layout_height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속성은 </a:t>
            </a:r>
            <a:r>
              <a:rPr lang="en-US" altLang="ko-KR" dirty="0" smtClean="0">
                <a:sym typeface="Wingdings" panose="05000000000000000000" pitchFamily="2" charset="2"/>
              </a:rPr>
              <a:t>wrap_content </a:t>
            </a:r>
            <a:r>
              <a:rPr lang="ko-KR" altLang="en-US" dirty="0" smtClean="0">
                <a:sym typeface="Wingdings" panose="05000000000000000000" pitchFamily="2" charset="2"/>
              </a:rPr>
              <a:t>로 설정하고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>text</a:t>
            </a:r>
            <a:r>
              <a:rPr lang="ko-KR" altLang="en-US" dirty="0" smtClean="0">
                <a:sym typeface="Wingdings" panose="05000000000000000000" pitchFamily="2" charset="2"/>
              </a:rPr>
              <a:t>속성은 각각 </a:t>
            </a:r>
            <a:r>
              <a:rPr lang="en-US" altLang="ko-KR" dirty="0" smtClean="0">
                <a:sym typeface="Wingdings" panose="05000000000000000000" pitchFamily="2" charset="2"/>
              </a:rPr>
              <a:t>'left', 'center', 'right'</a:t>
            </a:r>
            <a:r>
              <a:rPr lang="ko-KR" altLang="en-US" dirty="0" smtClean="0">
                <a:sym typeface="Wingdings" panose="05000000000000000000" pitchFamily="2" charset="2"/>
              </a:rPr>
              <a:t>로 수정하십시오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그리고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이제 버튼을 정렬하기 위해</a:t>
            </a:r>
            <a:r>
              <a:rPr lang="en-US" altLang="ko-KR" dirty="0" smtClean="0">
                <a:sym typeface="Wingdings" panose="05000000000000000000" pitchFamily="2" charset="2"/>
              </a:rPr>
              <a:t>, layout_gravity </a:t>
            </a:r>
            <a:r>
              <a:rPr lang="ko-KR" altLang="en-US" dirty="0" smtClean="0">
                <a:sym typeface="Wingdings" panose="05000000000000000000" pitchFamily="2" charset="2"/>
              </a:rPr>
              <a:t>속성을 설정해야 하는데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속성 창에서 보이질 않죠</a:t>
            </a:r>
            <a:r>
              <a:rPr lang="en-US" altLang="ko-KR" dirty="0" smtClean="0">
                <a:sym typeface="Wingdings" panose="05000000000000000000" pitchFamily="2" charset="2"/>
              </a:rPr>
              <a:t>?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0984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익히기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>
                <a:sym typeface="Wingdings" panose="05000000000000000000" pitchFamily="2" charset="2"/>
              </a:rPr>
              <a:t>뷰의 크기와 위치를 정하는 과정을 화면 배치 과정이라고 하는데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이를 도와주는 레이아웃을 알아봅니다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marL="800100" lvl="1" indent="-342900">
              <a:buFont typeface="+mj-lt"/>
              <a:buAutoNum type="arabicPeriod"/>
            </a:pPr>
            <a:r>
              <a:rPr lang="ko-KR" altLang="en-US" dirty="0" smtClean="0">
                <a:sym typeface="Wingdings" panose="05000000000000000000" pitchFamily="2" charset="2"/>
              </a:rPr>
              <a:t>대표적인 레이아웃 살펴보기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ko-KR" altLang="en-US" dirty="0" smtClean="0">
                <a:sym typeface="Wingdings" panose="05000000000000000000" pitchFamily="2" charset="2"/>
              </a:rPr>
              <a:t>대표적인 레이아웃 사용하기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ko-KR" altLang="en-US" dirty="0" smtClean="0">
                <a:sym typeface="Wingdings" panose="05000000000000000000" pitchFamily="2" charset="2"/>
              </a:rPr>
              <a:t>스크롤 만들어 보기</a:t>
            </a:r>
            <a:r>
              <a:rPr lang="en-US" altLang="ko-KR" dirty="0">
                <a:sym typeface="Wingdings" panose="05000000000000000000" pitchFamily="2" charset="2"/>
              </a:rPr>
              <a:t/>
            </a:r>
            <a:br>
              <a:rPr lang="en-US" altLang="ko-KR" dirty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3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427229" y="5956197"/>
            <a:ext cx="1124811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 smtClean="0">
                <a:hlinkClick r:id="rId2"/>
              </a:rPr>
              <a:t>제약 레이아웃 </a:t>
            </a:r>
            <a:r>
              <a:rPr lang="ko-KR" altLang="en-US" sz="1600" dirty="0" err="1">
                <a:hlinkClick r:id="rId2"/>
              </a:rPr>
              <a:t>튜</a:t>
            </a:r>
            <a:r>
              <a:rPr lang="ko-KR" altLang="en-US" sz="1600" dirty="0" err="1" smtClean="0">
                <a:hlinkClick r:id="rId2"/>
              </a:rPr>
              <a:t>토리얼</a:t>
            </a:r>
            <a:endParaRPr lang="en-US" altLang="ko-KR" sz="1600" dirty="0" smtClean="0">
              <a:hlinkClick r:id="rId3"/>
            </a:endParaRPr>
          </a:p>
          <a:p>
            <a:r>
              <a:rPr lang="en-US" altLang="ko-KR" sz="1600" dirty="0" smtClean="0">
                <a:hlinkClick r:id="rId3"/>
              </a:rPr>
              <a:t>https</a:t>
            </a:r>
            <a:r>
              <a:rPr lang="en-US" altLang="ko-KR" sz="1600" dirty="0">
                <a:hlinkClick r:id="rId3"/>
              </a:rPr>
              <a:t>://www.youtube.com/watch?v=4N4bCdyGcUc&amp;list=PLrnPJCHvNZuA80lNWNCLICR3qYzhw3iPI&amp;index=1</a:t>
            </a:r>
            <a:endParaRPr lang="ko-KR" altLang="en-US" sz="1600" dirty="0"/>
          </a:p>
        </p:txBody>
      </p:sp>
      <p:sp>
        <p:nvSpPr>
          <p:cNvPr id="6" name="직사각형 5"/>
          <p:cNvSpPr/>
          <p:nvPr/>
        </p:nvSpPr>
        <p:spPr>
          <a:xfrm>
            <a:off x="427229" y="4671581"/>
            <a:ext cx="1064717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hlinkClick r:id="rId4"/>
              </a:rPr>
              <a:t>레이아웃 튜토리얼 </a:t>
            </a:r>
            <a:r>
              <a:rPr lang="en-US" altLang="ko-KR" sz="1600" dirty="0"/>
              <a:t>https://m.blog.naver.com/PostView.nhn?blogId=justkukaro&amp;logNo=221010150133&amp;proxyReferer=https:%2F%2Fwww.google.com%2F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817040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02-2 Linear Layout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뷰 정렬하기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b="1" dirty="0" smtClean="0">
                <a:sym typeface="Wingdings" panose="05000000000000000000" pitchFamily="2" charset="2"/>
              </a:rPr>
              <a:t>뷰 정렬 속성 </a:t>
            </a:r>
            <a:r>
              <a:rPr lang="en-US" altLang="ko-KR" b="1" dirty="0" smtClean="0">
                <a:sym typeface="Wingdings" panose="05000000000000000000" pitchFamily="2" charset="2"/>
              </a:rPr>
              <a:t>layout_gravity </a:t>
            </a:r>
            <a:r>
              <a:rPr lang="ko-KR" altLang="en-US" b="1" dirty="0" smtClean="0">
                <a:sym typeface="Wingdings" panose="05000000000000000000" pitchFamily="2" charset="2"/>
              </a:rPr>
              <a:t>자세히 알아보기 </a:t>
            </a:r>
            <a:r>
              <a:rPr lang="en-US" altLang="ko-KR" b="1" dirty="0" smtClean="0">
                <a:sym typeface="Wingdings" panose="05000000000000000000" pitchFamily="2" charset="2"/>
              </a:rPr>
              <a:t>–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디자인 화면으로 작업하기</a:t>
            </a:r>
            <a:endParaRPr lang="en-US" altLang="ko-KR" b="1" dirty="0" smtClean="0">
              <a:solidFill>
                <a:srgbClr val="C00000"/>
              </a:solidFill>
              <a:sym typeface="Wingdings" panose="05000000000000000000" pitchFamily="2" charset="2"/>
            </a:endParaRPr>
          </a:p>
          <a:p>
            <a:r>
              <a:rPr lang="en-US" altLang="ko-KR" dirty="0">
                <a:sym typeface="Wingdings" panose="05000000000000000000" pitchFamily="2" charset="2"/>
              </a:rPr>
              <a:t>[Design]</a:t>
            </a:r>
            <a:r>
              <a:rPr lang="ko-KR" altLang="en-US" dirty="0">
                <a:sym typeface="Wingdings" panose="05000000000000000000" pitchFamily="2" charset="2"/>
              </a:rPr>
              <a:t>탭으로 가서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세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버튼들을 모두 지우고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팔레트에서 세 버튼들을 추가하십시오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모든 버튼의 </a:t>
            </a:r>
            <a:r>
              <a:rPr lang="en-US" altLang="ko-KR" dirty="0">
                <a:sym typeface="Wingdings" panose="05000000000000000000" pitchFamily="2" charset="2"/>
              </a:rPr>
              <a:t>layout_width, layout_height</a:t>
            </a:r>
            <a:r>
              <a:rPr lang="ko-KR" altLang="en-US" dirty="0">
                <a:sym typeface="Wingdings" panose="05000000000000000000" pitchFamily="2" charset="2"/>
              </a:rPr>
              <a:t> 속성은 </a:t>
            </a:r>
            <a:r>
              <a:rPr lang="en-US" altLang="ko-KR" dirty="0">
                <a:sym typeface="Wingdings" panose="05000000000000000000" pitchFamily="2" charset="2"/>
              </a:rPr>
              <a:t>wrap_content </a:t>
            </a:r>
            <a:r>
              <a:rPr lang="ko-KR" altLang="en-US" dirty="0">
                <a:sym typeface="Wingdings" panose="05000000000000000000" pitchFamily="2" charset="2"/>
              </a:rPr>
              <a:t>로 설정하고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br>
              <a:rPr lang="en-US" altLang="ko-KR" dirty="0">
                <a:sym typeface="Wingdings" panose="05000000000000000000" pitchFamily="2" charset="2"/>
              </a:rPr>
            </a:br>
            <a:r>
              <a:rPr lang="en-US" altLang="ko-KR" dirty="0">
                <a:sym typeface="Wingdings" panose="05000000000000000000" pitchFamily="2" charset="2"/>
              </a:rPr>
              <a:t>text</a:t>
            </a:r>
            <a:r>
              <a:rPr lang="ko-KR" altLang="en-US" dirty="0">
                <a:sym typeface="Wingdings" panose="05000000000000000000" pitchFamily="2" charset="2"/>
              </a:rPr>
              <a:t>속성은 각각 </a:t>
            </a:r>
            <a:r>
              <a:rPr lang="en-US" altLang="ko-KR" dirty="0">
                <a:sym typeface="Wingdings" panose="05000000000000000000" pitchFamily="2" charset="2"/>
              </a:rPr>
              <a:t>'left', 'center', 'right'</a:t>
            </a:r>
            <a:r>
              <a:rPr lang="ko-KR" altLang="en-US" dirty="0">
                <a:sym typeface="Wingdings" panose="05000000000000000000" pitchFamily="2" charset="2"/>
              </a:rPr>
              <a:t>로 수정하십시오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그리고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이제 버튼을 정렬하기 위해</a:t>
            </a:r>
            <a:r>
              <a:rPr lang="en-US" altLang="ko-KR" dirty="0">
                <a:sym typeface="Wingdings" panose="05000000000000000000" pitchFamily="2" charset="2"/>
              </a:rPr>
              <a:t>, layout_gravity </a:t>
            </a:r>
            <a:r>
              <a:rPr lang="ko-KR" altLang="en-US" dirty="0">
                <a:sym typeface="Wingdings" panose="05000000000000000000" pitchFamily="2" charset="2"/>
              </a:rPr>
              <a:t>속성을 설정해야 하는데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속성 창에서 보이질 않죠</a:t>
            </a:r>
            <a:r>
              <a:rPr lang="en-US" altLang="ko-KR" dirty="0">
                <a:sym typeface="Wingdings" panose="05000000000000000000" pitchFamily="2" charset="2"/>
              </a:rPr>
              <a:t>?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속성 창에는 가장 많이 사용하는 공통적인 속성들을 보여줍니다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버튼을 하나 선택한 상태에서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속성 창을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Scroll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하여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[All Attributes] </a:t>
            </a:r>
            <a:r>
              <a:rPr lang="ko-KR" altLang="en-US" dirty="0" smtClean="0">
                <a:sym typeface="Wingdings" panose="05000000000000000000" pitchFamily="2" charset="2"/>
              </a:rPr>
              <a:t>영역으로 이동하여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layout_gravity</a:t>
            </a:r>
            <a:r>
              <a:rPr lang="ko-KR" altLang="en-US" dirty="0" smtClean="0">
                <a:sym typeface="Wingdings" panose="05000000000000000000" pitchFamily="2" charset="2"/>
              </a:rPr>
              <a:t> 찾아서 </a:t>
            </a:r>
            <a:r>
              <a:rPr lang="ko-KR" altLang="en-US" b="1" dirty="0" smtClean="0">
                <a:sym typeface="Wingdings" panose="05000000000000000000" pitchFamily="2" charset="2"/>
              </a:rPr>
              <a:t>목록</a:t>
            </a:r>
            <a:r>
              <a:rPr lang="ko-KR" altLang="en-US" dirty="0" smtClean="0">
                <a:sym typeface="Wingdings" panose="05000000000000000000" pitchFamily="2" charset="2"/>
              </a:rPr>
              <a:t>을 열고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세 버튼에 각각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left, center, right</a:t>
            </a:r>
            <a:r>
              <a:rPr lang="ko-KR" altLang="en-US" dirty="0" smtClean="0">
                <a:sym typeface="Wingdings" panose="05000000000000000000" pitchFamily="2" charset="2"/>
              </a:rPr>
              <a:t>을 설정하십시오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그리고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앱을 실행하기 전에 </a:t>
            </a:r>
            <a:r>
              <a:rPr lang="en-US" altLang="ko-KR" dirty="0" smtClean="0">
                <a:sym typeface="Wingdings" panose="05000000000000000000" pitchFamily="2" charset="2"/>
              </a:rPr>
              <a:t>[Code] </a:t>
            </a:r>
            <a:r>
              <a:rPr lang="ko-KR" altLang="en-US" dirty="0" smtClean="0">
                <a:sym typeface="Wingdings" panose="05000000000000000000" pitchFamily="2" charset="2"/>
              </a:rPr>
              <a:t>탭으로 어떤 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소스코드가 저절로 생성되었는지 살펴 보십시오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여러분이 직접 코딩한 것과 다른 속성들이 있나요</a:t>
            </a:r>
            <a:r>
              <a:rPr lang="en-US" altLang="ko-KR" dirty="0" smtClean="0">
                <a:sym typeface="Wingdings" panose="05000000000000000000" pitchFamily="2" charset="2"/>
              </a:rPr>
              <a:t>?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id,  text </a:t>
            </a:r>
            <a:r>
              <a:rPr lang="ko-KR" altLang="en-US" dirty="0" smtClean="0">
                <a:sym typeface="Wingdings" panose="05000000000000000000" pitchFamily="2" charset="2"/>
              </a:rPr>
              <a:t>속성일 것입니다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id</a:t>
            </a:r>
            <a:r>
              <a:rPr lang="ko-KR" altLang="en-US" dirty="0" smtClean="0">
                <a:sym typeface="Wingdings" panose="05000000000000000000" pitchFamily="2" charset="2"/>
              </a:rPr>
              <a:t>는 수정하지 말고</a:t>
            </a:r>
            <a:r>
              <a:rPr lang="en-US" altLang="ko-KR" dirty="0" smtClean="0">
                <a:sym typeface="Wingdings" panose="05000000000000000000" pitchFamily="2" charset="2"/>
              </a:rPr>
              <a:t>, text </a:t>
            </a:r>
            <a:r>
              <a:rPr lang="ko-KR" altLang="en-US" dirty="0" smtClean="0">
                <a:sym typeface="Wingdings" panose="05000000000000000000" pitchFamily="2" charset="2"/>
              </a:rPr>
              <a:t>속성은 각각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>'left', 'center', 'right''</a:t>
            </a:r>
            <a:r>
              <a:rPr lang="ko-KR" altLang="en-US" dirty="0" smtClean="0">
                <a:sym typeface="Wingdings" panose="05000000000000000000" pitchFamily="2" charset="2"/>
              </a:rPr>
              <a:t>로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하면 좋겠죠</a:t>
            </a:r>
            <a:r>
              <a:rPr lang="en-US" altLang="ko-KR" dirty="0" smtClean="0">
                <a:sym typeface="Wingdings" panose="05000000000000000000" pitchFamily="2" charset="2"/>
              </a:rPr>
              <a:t>?</a:t>
            </a:r>
          </a:p>
          <a:p>
            <a:pPr indent="-285750"/>
            <a:r>
              <a:rPr lang="ko-KR" altLang="en-US" dirty="0" smtClean="0">
                <a:sym typeface="Wingdings" panose="05000000000000000000" pitchFamily="2" charset="2"/>
              </a:rPr>
              <a:t>이제 앱을 실행하면 우리가 코딩한 것과 같은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결과를 볼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30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7156" y="3068960"/>
            <a:ext cx="5851492" cy="3487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540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02-2 Linear Layout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뷰 정렬하기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b="1" dirty="0" smtClean="0">
                <a:sym typeface="Wingdings" panose="05000000000000000000" pitchFamily="2" charset="2"/>
              </a:rPr>
              <a:t>내용물 정렬 속성 </a:t>
            </a:r>
            <a:r>
              <a:rPr lang="en-US" altLang="ko-KR" b="1" dirty="0" smtClean="0">
                <a:sym typeface="Wingdings" panose="05000000000000000000" pitchFamily="2" charset="2"/>
              </a:rPr>
              <a:t>gravity </a:t>
            </a:r>
            <a:r>
              <a:rPr lang="ko-KR" altLang="en-US" b="1" dirty="0" smtClean="0">
                <a:sym typeface="Wingdings" panose="05000000000000000000" pitchFamily="2" charset="2"/>
              </a:rPr>
              <a:t>살펴보기 </a:t>
            </a:r>
            <a:endParaRPr lang="en-US" altLang="ko-KR" b="1" dirty="0" smtClean="0">
              <a:solidFill>
                <a:srgbClr val="C00000"/>
              </a:solidFill>
              <a:sym typeface="Wingdings" panose="05000000000000000000" pitchFamily="2" charset="2"/>
            </a:endParaRPr>
          </a:p>
          <a:p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5: </a:t>
            </a:r>
            <a:r>
              <a:rPr lang="en-US" altLang="ko-KR" dirty="0" smtClean="0">
                <a:sym typeface="Wingdings" panose="05000000000000000000" pitchFamily="2" charset="2"/>
              </a:rPr>
              <a:t>gravity.xml</a:t>
            </a:r>
            <a:r>
              <a:rPr lang="ko-KR" altLang="en-US" dirty="0" smtClean="0">
                <a:sym typeface="Wingdings" panose="05000000000000000000" pitchFamily="2" charset="2"/>
              </a:rPr>
              <a:t>의 </a:t>
            </a:r>
            <a:r>
              <a:rPr lang="en-US" altLang="ko-KR" dirty="0" smtClean="0">
                <a:sym typeface="Wingdings" panose="05000000000000000000" pitchFamily="2" charset="2"/>
              </a:rPr>
              <a:t>[Code]</a:t>
            </a:r>
            <a:r>
              <a:rPr lang="ko-KR" altLang="en-US" dirty="0" smtClean="0">
                <a:sym typeface="Wingdings" panose="05000000000000000000" pitchFamily="2" charset="2"/>
              </a:rPr>
              <a:t>탭으로 열고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세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개의 버튼 코드 밑에 세 개의 </a:t>
            </a:r>
            <a:r>
              <a:rPr lang="en-US" altLang="ko-KR" dirty="0" err="1" smtClean="0">
                <a:sym typeface="Wingdings" panose="05000000000000000000" pitchFamily="2" charset="2"/>
              </a:rPr>
              <a:t>TextView</a:t>
            </a:r>
            <a:r>
              <a:rPr lang="ko-KR" altLang="en-US" dirty="0" smtClean="0">
                <a:sym typeface="Wingdings" panose="05000000000000000000" pitchFamily="2" charset="2"/>
              </a:rPr>
              <a:t>를 </a:t>
            </a:r>
            <a:r>
              <a:rPr lang="ko-KR" altLang="en-US" b="1" dirty="0" smtClean="0">
                <a:sym typeface="Wingdings" panose="05000000000000000000" pitchFamily="2" charset="2"/>
              </a:rPr>
              <a:t>코딩으로 </a:t>
            </a:r>
            <a:r>
              <a:rPr lang="ko-KR" altLang="en-US" dirty="0" smtClean="0">
                <a:sym typeface="Wingdings" panose="05000000000000000000" pitchFamily="2" charset="2"/>
              </a:rPr>
              <a:t>추가합니다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첫째 </a:t>
            </a:r>
            <a:r>
              <a:rPr lang="en-US" altLang="ko-KR" dirty="0" smtClean="0">
                <a:sym typeface="Wingdings" panose="05000000000000000000" pitchFamily="2" charset="2"/>
              </a:rPr>
              <a:t>TextView </a:t>
            </a:r>
            <a:r>
              <a:rPr lang="ko-KR" altLang="en-US" dirty="0" smtClean="0">
                <a:sym typeface="Wingdings" panose="05000000000000000000" pitchFamily="2" charset="2"/>
              </a:rPr>
              <a:t>의 코드를 보면 다음과 같습니다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둘째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셋째 </a:t>
            </a:r>
            <a:r>
              <a:rPr lang="en-US" altLang="ko-KR" dirty="0" smtClean="0">
                <a:sym typeface="Wingdings" panose="05000000000000000000" pitchFamily="2" charset="2"/>
              </a:rPr>
              <a:t>TextView </a:t>
            </a:r>
            <a:r>
              <a:rPr lang="ko-KR" altLang="en-US" dirty="0" smtClean="0">
                <a:sym typeface="Wingdings" panose="05000000000000000000" pitchFamily="2" charset="2"/>
              </a:rPr>
              <a:t>도 동일하지만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, </a:t>
            </a:r>
            <a:b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</a:b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id</a:t>
            </a: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,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gravity, text </a:t>
            </a:r>
            <a:r>
              <a:rPr lang="ko-KR" altLang="en-US" dirty="0" smtClean="0">
                <a:sym typeface="Wingdings" panose="05000000000000000000" pitchFamily="2" charset="2"/>
              </a:rPr>
              <a:t>속성만 아래와 같이 각각 다르게 설정해 봅시다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그러면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어떤 모양의 화면이 나올지 상상해 보십시오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@+id/textview2, right, Right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@+id/textview3, center, </a:t>
            </a: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C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enter </a:t>
            </a: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/>
            </a:r>
            <a:b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</a:br>
            <a:endParaRPr lang="en-US" altLang="ko-KR" b="1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31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911424" y="1772816"/>
            <a:ext cx="6048672" cy="21236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</a:rPr>
              <a:t> &lt;</a:t>
            </a:r>
            <a:r>
              <a:rPr lang="en-US" altLang="ko-KR" sz="1600" dirty="0" smtClean="0">
                <a:latin typeface="Consolas" panose="020B0609020204030204" pitchFamily="49" charset="0"/>
              </a:rPr>
              <a:t>TextView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   android:id="@+id/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textview</a:t>
            </a:r>
            <a:r>
              <a:rPr lang="en-US" altLang="ko-KR" sz="1600" dirty="0" smtClean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   android:layout_width="match_parent"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   android:layout_height="wrap_content"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   </a:t>
            </a:r>
            <a:r>
              <a:rPr lang="en-US" altLang="ko-KR" sz="1600" b="1" dirty="0" smtClean="0">
                <a:latin typeface="Consolas" panose="020B0609020204030204" pitchFamily="49" charset="0"/>
              </a:rPr>
              <a:t>android:gravity="left"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   android:textColor="#ffff0000"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   android:textSize="32sp"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   android:text="left" /&gt;</a:t>
            </a:r>
            <a:endParaRPr lang="ko-KR" altLang="en-US" sz="1600" dirty="0">
              <a:latin typeface="Consolas" panose="020B0609020204030204" pitchFamily="49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0337" y="1628799"/>
            <a:ext cx="2580876" cy="4531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7987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02-2 Linear Layout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뷰 정렬하기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b="1" dirty="0" smtClean="0">
                <a:sym typeface="Wingdings" panose="05000000000000000000" pitchFamily="2" charset="2"/>
              </a:rPr>
              <a:t>내용물 정렬 속성 </a:t>
            </a:r>
            <a:r>
              <a:rPr lang="en-US" altLang="ko-KR" b="1" dirty="0" smtClean="0">
                <a:sym typeface="Wingdings" panose="05000000000000000000" pitchFamily="2" charset="2"/>
              </a:rPr>
              <a:t>gravity </a:t>
            </a:r>
            <a:r>
              <a:rPr lang="ko-KR" altLang="en-US" b="1" dirty="0" smtClean="0">
                <a:sym typeface="Wingdings" panose="05000000000000000000" pitchFamily="2" charset="2"/>
              </a:rPr>
              <a:t>살펴보기 </a:t>
            </a:r>
            <a:endParaRPr lang="en-US" altLang="ko-KR" b="1" dirty="0" smtClean="0">
              <a:solidFill>
                <a:srgbClr val="C00000"/>
              </a:solidFill>
              <a:sym typeface="Wingdings" panose="05000000000000000000" pitchFamily="2" charset="2"/>
            </a:endParaRPr>
          </a:p>
          <a:p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5(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계속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):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세 번째 </a:t>
            </a:r>
            <a:r>
              <a:rPr lang="en-US" altLang="ko-KR" dirty="0" smtClean="0">
                <a:sym typeface="Wingdings" panose="05000000000000000000" pitchFamily="2" charset="2"/>
              </a:rPr>
              <a:t>TextView</a:t>
            </a:r>
            <a:r>
              <a:rPr lang="ko-KR" altLang="en-US" dirty="0" smtClean="0">
                <a:sym typeface="Wingdings" panose="05000000000000000000" pitchFamily="2" charset="2"/>
              </a:rPr>
              <a:t>의 아래 코드에서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layout_height="match_parent" </a:t>
            </a:r>
            <a:r>
              <a:rPr lang="ko-KR" altLang="en-US" dirty="0" smtClean="0">
                <a:sym typeface="Wingdings" panose="05000000000000000000" pitchFamily="2" charset="2"/>
              </a:rPr>
              <a:t>로 수정한다면</a:t>
            </a:r>
            <a:r>
              <a:rPr lang="en-US" altLang="ko-KR" dirty="0" smtClean="0">
                <a:sym typeface="Wingdings" panose="05000000000000000000" pitchFamily="2" charset="2"/>
              </a:rPr>
              <a:t>,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그 </a:t>
            </a:r>
            <a:r>
              <a:rPr lang="ko-KR" altLang="en-US" dirty="0">
                <a:sym typeface="Wingdings" panose="05000000000000000000" pitchFamily="2" charset="2"/>
              </a:rPr>
              <a:t>결</a:t>
            </a:r>
            <a:r>
              <a:rPr lang="ko-KR" altLang="en-US" dirty="0" smtClean="0">
                <a:sym typeface="Wingdings" panose="05000000000000000000" pitchFamily="2" charset="2"/>
              </a:rPr>
              <a:t>과는 어떻게 출력되겠습니까</a:t>
            </a:r>
            <a:r>
              <a:rPr lang="en-US" altLang="ko-KR" dirty="0" smtClean="0">
                <a:sym typeface="Wingdings" panose="05000000000000000000" pitchFamily="2" charset="2"/>
              </a:rPr>
              <a:t>? </a:t>
            </a:r>
            <a:r>
              <a:rPr lang="ko-KR" altLang="en-US" dirty="0" smtClean="0">
                <a:sym typeface="Wingdings" panose="05000000000000000000" pitchFamily="2" charset="2"/>
              </a:rPr>
              <a:t>먼저 그림을 그려보고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다음 페이지를 보십시오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/>
            </a:r>
            <a:b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</a:br>
            <a:endParaRPr lang="en-US" altLang="ko-KR" b="1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32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839416" y="1988840"/>
            <a:ext cx="5184576" cy="21236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</a:rPr>
              <a:t> &lt;TextView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android:id="@+id/textview3"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android:layout_width="match_parent"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b="1" dirty="0">
                <a:latin typeface="Consolas" panose="020B0609020204030204" pitchFamily="49" charset="0"/>
              </a:rPr>
              <a:t>android:layout_height="</a:t>
            </a:r>
            <a:r>
              <a:rPr lang="en-US" altLang="ko-KR" sz="1600" b="1" dirty="0">
                <a:solidFill>
                  <a:srgbClr val="C00000"/>
                </a:solidFill>
                <a:latin typeface="Consolas" panose="020B0609020204030204" pitchFamily="49" charset="0"/>
              </a:rPr>
              <a:t>wrap_content</a:t>
            </a:r>
            <a:r>
              <a:rPr lang="en-US" altLang="ko-KR" sz="1600" b="1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android:gravity="center"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android:textColor="#ffff0000"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android:textSize="32sp"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android:text="Center" /&gt;</a:t>
            </a:r>
            <a:endParaRPr lang="ko-KR" altLang="en-US" sz="1600" dirty="0">
              <a:latin typeface="Consolas" panose="020B0609020204030204" pitchFamily="49" charset="0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5734" y="1970305"/>
            <a:ext cx="1933176" cy="3394125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6816080" y="4581129"/>
            <a:ext cx="257248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 smtClean="0">
                <a:latin typeface="Consolas" panose="020B0609020204030204" pitchFamily="49" charset="0"/>
              </a:rPr>
              <a:t>layout_height="wrap_content"</a:t>
            </a:r>
            <a:endParaRPr lang="en-US" altLang="ko-KR" sz="12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30368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02-2 Linear Layout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뷰 정렬하기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ko-KR" altLang="en-US" b="1" dirty="0" smtClean="0">
                <a:sym typeface="Wingdings" panose="05000000000000000000" pitchFamily="2" charset="2"/>
              </a:rPr>
              <a:t>내용물 정렬 속성 </a:t>
            </a:r>
            <a:r>
              <a:rPr lang="en-US" altLang="ko-KR" b="1" dirty="0" smtClean="0">
                <a:sym typeface="Wingdings" panose="05000000000000000000" pitchFamily="2" charset="2"/>
              </a:rPr>
              <a:t>gravity </a:t>
            </a:r>
            <a:r>
              <a:rPr lang="ko-KR" altLang="en-US" b="1" dirty="0" smtClean="0">
                <a:sym typeface="Wingdings" panose="05000000000000000000" pitchFamily="2" charset="2"/>
              </a:rPr>
              <a:t>살펴보기 </a:t>
            </a:r>
            <a:endParaRPr lang="en-US" altLang="ko-KR" b="1" dirty="0" smtClean="0">
              <a:solidFill>
                <a:srgbClr val="C00000"/>
              </a:solidFill>
              <a:sym typeface="Wingdings" panose="05000000000000000000" pitchFamily="2" charset="2"/>
            </a:endParaRPr>
          </a:p>
          <a:p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5(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계속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):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세 번째 </a:t>
            </a:r>
            <a:r>
              <a:rPr lang="en-US" altLang="ko-KR" dirty="0" smtClean="0">
                <a:sym typeface="Wingdings" panose="05000000000000000000" pitchFamily="2" charset="2"/>
              </a:rPr>
              <a:t>TextView</a:t>
            </a:r>
            <a:r>
              <a:rPr lang="ko-KR" altLang="en-US" dirty="0" smtClean="0">
                <a:sym typeface="Wingdings" panose="05000000000000000000" pitchFamily="2" charset="2"/>
              </a:rPr>
              <a:t>의 아래 코드에서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layout_height="match_parent" </a:t>
            </a:r>
            <a:r>
              <a:rPr lang="ko-KR" altLang="en-US" dirty="0" smtClean="0">
                <a:sym typeface="Wingdings" panose="05000000000000000000" pitchFamily="2" charset="2"/>
              </a:rPr>
              <a:t>로 수정한다면</a:t>
            </a:r>
            <a:r>
              <a:rPr lang="en-US" altLang="ko-KR" dirty="0" smtClean="0">
                <a:sym typeface="Wingdings" panose="05000000000000000000" pitchFamily="2" charset="2"/>
              </a:rPr>
              <a:t>,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그 </a:t>
            </a:r>
            <a:r>
              <a:rPr lang="ko-KR" altLang="en-US" dirty="0">
                <a:sym typeface="Wingdings" panose="05000000000000000000" pitchFamily="2" charset="2"/>
              </a:rPr>
              <a:t>결</a:t>
            </a:r>
            <a:r>
              <a:rPr lang="ko-KR" altLang="en-US" dirty="0" smtClean="0">
                <a:sym typeface="Wingdings" panose="05000000000000000000" pitchFamily="2" charset="2"/>
              </a:rPr>
              <a:t>과는 어떻게 출력되겠습니까</a:t>
            </a:r>
            <a:r>
              <a:rPr lang="en-US" altLang="ko-KR" dirty="0" smtClean="0">
                <a:sym typeface="Wingdings" panose="05000000000000000000" pitchFamily="2" charset="2"/>
              </a:rPr>
              <a:t>? </a:t>
            </a:r>
            <a:r>
              <a:rPr lang="ko-KR" altLang="en-US" dirty="0" smtClean="0">
                <a:sym typeface="Wingdings" panose="05000000000000000000" pitchFamily="2" charset="2"/>
              </a:rPr>
              <a:t>먼저 그림을 그려보고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다음 페이지를 보십시오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en-US" altLang="ko-KR" dirty="0" smtClean="0">
                <a:sym typeface="Wingdings" panose="05000000000000000000" pitchFamily="2" charset="2"/>
              </a:rPr>
              <a:t>[Center] </a:t>
            </a:r>
            <a:r>
              <a:rPr lang="ko-KR" altLang="en-US" dirty="0" smtClean="0">
                <a:sym typeface="Wingdings" panose="05000000000000000000" pitchFamily="2" charset="2"/>
              </a:rPr>
              <a:t>텍스트 뷰의 높이가 </a:t>
            </a:r>
            <a:r>
              <a:rPr lang="en-US" altLang="ko-KR" dirty="0" smtClean="0">
                <a:sym typeface="Wingdings" panose="05000000000000000000" pitchFamily="2" charset="2"/>
              </a:rPr>
              <a:t>parent</a:t>
            </a:r>
            <a:r>
              <a:rPr lang="ko-KR" altLang="en-US" dirty="0" smtClean="0">
                <a:sym typeface="Wingdings" panose="05000000000000000000" pitchFamily="2" charset="2"/>
              </a:rPr>
              <a:t>의 </a:t>
            </a:r>
            <a:r>
              <a:rPr lang="en-US" altLang="ko-KR" dirty="0" smtClean="0">
                <a:sym typeface="Wingdings" panose="05000000000000000000" pitchFamily="2" charset="2"/>
              </a:rPr>
              <a:t>layout</a:t>
            </a:r>
            <a:r>
              <a:rPr lang="ko-KR" altLang="en-US" dirty="0" smtClean="0">
                <a:sym typeface="Wingdings" panose="05000000000000000000" pitchFamily="2" charset="2"/>
              </a:rPr>
              <a:t>의 높이와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일치하게 되어 남은 </a:t>
            </a:r>
            <a:r>
              <a:rPr lang="en-US" altLang="ko-KR" dirty="0" smtClean="0">
                <a:sym typeface="Wingdings" panose="05000000000000000000" pitchFamily="2" charset="2"/>
              </a:rPr>
              <a:t>parent</a:t>
            </a:r>
            <a:r>
              <a:rPr lang="ko-KR" altLang="en-US" dirty="0" smtClean="0">
                <a:sym typeface="Wingdings" panose="05000000000000000000" pitchFamily="2" charset="2"/>
              </a:rPr>
              <a:t>의 뷰를 다 채워버린 것입니다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>
                <a:sym typeface="Wingdings" panose="05000000000000000000" pitchFamily="2" charset="2"/>
              </a:rPr>
              <a:t>NOTE: </a:t>
            </a:r>
            <a:br>
              <a:rPr lang="en-US" altLang="ko-KR" dirty="0">
                <a:sym typeface="Wingdings" panose="05000000000000000000" pitchFamily="2" charset="2"/>
              </a:rPr>
            </a:br>
            <a:r>
              <a:rPr lang="ko-KR" altLang="en-US" dirty="0">
                <a:sym typeface="Wingdings" panose="05000000000000000000" pitchFamily="2" charset="2"/>
              </a:rPr>
              <a:t>버튼이나 </a:t>
            </a:r>
            <a:r>
              <a:rPr lang="en-US" altLang="ko-KR" dirty="0">
                <a:sym typeface="Wingdings" panose="05000000000000000000" pitchFamily="2" charset="2"/>
              </a:rPr>
              <a:t>TextView</a:t>
            </a:r>
            <a:r>
              <a:rPr lang="ko-KR" altLang="en-US" dirty="0">
                <a:sym typeface="Wingdings" panose="05000000000000000000" pitchFamily="2" charset="2"/>
              </a:rPr>
              <a:t>의 크기를 </a:t>
            </a:r>
            <a:r>
              <a:rPr lang="en-US" altLang="ko-KR" dirty="0">
                <a:sym typeface="Wingdings" panose="05000000000000000000" pitchFamily="2" charset="2"/>
              </a:rPr>
              <a:t>wrap_content</a:t>
            </a:r>
            <a:r>
              <a:rPr lang="ko-KR" altLang="en-US" dirty="0">
                <a:sym typeface="Wingdings" panose="05000000000000000000" pitchFamily="2" charset="2"/>
              </a:rPr>
              <a:t>로 지정하면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버튼 </a:t>
            </a:r>
            <a:r>
              <a:rPr lang="ko-KR" altLang="en-US" dirty="0">
                <a:sym typeface="Wingdings" panose="05000000000000000000" pitchFamily="2" charset="2"/>
              </a:rPr>
              <a:t>안에 내용에 맞게 뷰의 크기가 결정되므로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내부의 여유 공간이 없습니다</a:t>
            </a:r>
            <a:r>
              <a:rPr lang="en-US" altLang="ko-KR" dirty="0">
                <a:sym typeface="Wingdings" panose="05000000000000000000" pitchFamily="2" charset="2"/>
              </a:rPr>
              <a:t>.  </a:t>
            </a:r>
            <a:r>
              <a:rPr lang="ko-KR" altLang="en-US" dirty="0">
                <a:sym typeface="Wingdings" panose="05000000000000000000" pitchFamily="2" charset="2"/>
              </a:rPr>
              <a:t>따라서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이런 경우에는 </a:t>
            </a:r>
            <a:r>
              <a:rPr lang="en-US" altLang="ko-KR" dirty="0">
                <a:sym typeface="Wingdings" panose="05000000000000000000" pitchFamily="2" charset="2"/>
              </a:rPr>
              <a:t>gravity </a:t>
            </a:r>
            <a:r>
              <a:rPr lang="ko-KR" altLang="en-US" dirty="0">
                <a:sym typeface="Wingdings" panose="05000000000000000000" pitchFamily="2" charset="2"/>
              </a:rPr>
              <a:t>속성은 아무런 역할을 하지 않습니다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br>
              <a:rPr lang="en-US" altLang="ko-KR" dirty="0">
                <a:sym typeface="Wingdings" panose="05000000000000000000" pitchFamily="2" charset="2"/>
              </a:rPr>
            </a:br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33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5734" y="1970305"/>
            <a:ext cx="1933176" cy="3394125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839416" y="1988840"/>
            <a:ext cx="5184576" cy="206210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</a:rPr>
              <a:t> &lt;TextView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android:id="@+id/textview3"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android:layout_width="match_parent"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b="1" dirty="0">
                <a:latin typeface="Consolas" panose="020B0609020204030204" pitchFamily="49" charset="0"/>
              </a:rPr>
              <a:t>android:layout_height</a:t>
            </a:r>
            <a:r>
              <a:rPr lang="en-US" altLang="ko-KR" sz="1600" b="1" dirty="0" smtClean="0">
                <a:latin typeface="Consolas" panose="020B0609020204030204" pitchFamily="49" charset="0"/>
              </a:rPr>
              <a:t>="</a:t>
            </a:r>
            <a:r>
              <a:rPr lang="en-US" altLang="ko-KR" sz="1600" b="1" dirty="0" smtClean="0">
                <a:solidFill>
                  <a:srgbClr val="C00000"/>
                </a:solidFill>
                <a:latin typeface="Consolas" panose="020B0609020204030204" pitchFamily="49" charset="0"/>
              </a:rPr>
              <a:t>match_parent</a:t>
            </a:r>
            <a:r>
              <a:rPr lang="en-US" altLang="ko-KR" sz="1600" b="1" dirty="0" smtClean="0">
                <a:latin typeface="Consolas" panose="020B0609020204030204" pitchFamily="49" charset="0"/>
              </a:rPr>
              <a:t>"</a:t>
            </a:r>
            <a:endParaRPr lang="en-US" altLang="ko-KR" sz="1600" b="1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android:gravity="center"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android:textColor="#ffff0000"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android:textSize="32sp"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android:text="</a:t>
            </a:r>
            <a:r>
              <a:rPr lang="en-US" altLang="ko-KR" sz="1600" dirty="0">
                <a:solidFill>
                  <a:srgbClr val="C00000"/>
                </a:solidFill>
                <a:latin typeface="Consolas" panose="020B0609020204030204" pitchFamily="49" charset="0"/>
              </a:rPr>
              <a:t>Center</a:t>
            </a:r>
            <a:r>
              <a:rPr lang="en-US" altLang="ko-KR" sz="1600" dirty="0">
                <a:latin typeface="Consolas" panose="020B0609020204030204" pitchFamily="49" charset="0"/>
              </a:rPr>
              <a:t>" /&gt;</a:t>
            </a:r>
            <a:endParaRPr lang="ko-KR" altLang="en-US" sz="1600" dirty="0">
              <a:latin typeface="Consolas" panose="020B0609020204030204" pitchFamily="49" charset="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82967" y="1949653"/>
            <a:ext cx="1925413" cy="3414777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9480376" y="4581129"/>
            <a:ext cx="259228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 smtClean="0">
                <a:latin typeface="Consolas" panose="020B0609020204030204" pitchFamily="49" charset="0"/>
              </a:rPr>
              <a:t>layout_height</a:t>
            </a:r>
            <a:r>
              <a:rPr lang="en-US" altLang="ko-KR" sz="1200" dirty="0">
                <a:latin typeface="Consolas" panose="020B0609020204030204" pitchFamily="49" charset="0"/>
              </a:rPr>
              <a:t>="match_parent"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6816080" y="4581129"/>
            <a:ext cx="257248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 smtClean="0">
                <a:latin typeface="Consolas" panose="020B0609020204030204" pitchFamily="49" charset="0"/>
              </a:rPr>
              <a:t>layout_height="wrap_content"</a:t>
            </a:r>
            <a:endParaRPr lang="en-US" altLang="ko-KR" sz="12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95066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02-2 Linear Layout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뷰 정렬하기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b="1" dirty="0" smtClean="0">
                <a:sym typeface="Wingdings" panose="05000000000000000000" pitchFamily="2" charset="2"/>
              </a:rPr>
              <a:t>Pop Quiz: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Button</a:t>
            </a:r>
            <a:r>
              <a:rPr lang="ko-KR" altLang="en-US" dirty="0" smtClean="0">
                <a:sym typeface="Wingdings" panose="05000000000000000000" pitchFamily="2" charset="2"/>
              </a:rPr>
              <a:t>에서는 </a:t>
            </a:r>
            <a:r>
              <a:rPr lang="en-US" altLang="ko-KR" b="1" dirty="0" smtClean="0">
                <a:sym typeface="Wingdings" panose="05000000000000000000" pitchFamily="2" charset="2"/>
              </a:rPr>
              <a:t>layout_gravity</a:t>
            </a:r>
            <a:r>
              <a:rPr lang="ko-KR" altLang="en-US" dirty="0" smtClean="0">
                <a:sym typeface="Wingdings" panose="05000000000000000000" pitchFamily="2" charset="2"/>
              </a:rPr>
              <a:t>를 사용했고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TextView</a:t>
            </a:r>
            <a:r>
              <a:rPr lang="ko-KR" altLang="en-US" dirty="0" smtClean="0">
                <a:sym typeface="Wingdings" panose="05000000000000000000" pitchFamily="2" charset="2"/>
              </a:rPr>
              <a:t>에서는 </a:t>
            </a:r>
            <a:r>
              <a:rPr lang="en-US" altLang="ko-KR" b="1" dirty="0" smtClean="0">
                <a:sym typeface="Wingdings" panose="05000000000000000000" pitchFamily="2" charset="2"/>
              </a:rPr>
              <a:t>gravity</a:t>
            </a:r>
            <a:r>
              <a:rPr lang="ko-KR" altLang="en-US" dirty="0" smtClean="0">
                <a:sym typeface="Wingdings" panose="05000000000000000000" pitchFamily="2" charset="2"/>
              </a:rPr>
              <a:t>를 사용했습니다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왜 그랬을까요</a:t>
            </a:r>
            <a:r>
              <a:rPr lang="en-US" altLang="ko-KR" dirty="0" smtClean="0">
                <a:sym typeface="Wingdings" panose="05000000000000000000" pitchFamily="2" charset="2"/>
              </a:rPr>
              <a:t>?</a:t>
            </a:r>
            <a:endParaRPr lang="ko-KR" altLang="en-US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34</a:t>
            </a:fld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101" y="2636911"/>
            <a:ext cx="2306170" cy="4071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434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02-2 Linear Layout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뷰 정렬하기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b="1" dirty="0">
                <a:sym typeface="Wingdings" panose="05000000000000000000" pitchFamily="2" charset="2"/>
              </a:rPr>
              <a:t>Pop Quiz: </a:t>
            </a: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Button</a:t>
            </a:r>
            <a:r>
              <a:rPr lang="ko-KR" altLang="en-US" dirty="0">
                <a:sym typeface="Wingdings" panose="05000000000000000000" pitchFamily="2" charset="2"/>
              </a:rPr>
              <a:t>에서는 </a:t>
            </a:r>
            <a:r>
              <a:rPr lang="en-US" altLang="ko-KR" b="1" dirty="0">
                <a:sym typeface="Wingdings" panose="05000000000000000000" pitchFamily="2" charset="2"/>
              </a:rPr>
              <a:t>layout_gravity</a:t>
            </a:r>
            <a:r>
              <a:rPr lang="ko-KR" altLang="en-US" dirty="0">
                <a:sym typeface="Wingdings" panose="05000000000000000000" pitchFamily="2" charset="2"/>
              </a:rPr>
              <a:t>를 사용했고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TextView</a:t>
            </a:r>
            <a:r>
              <a:rPr lang="ko-KR" altLang="en-US" dirty="0">
                <a:sym typeface="Wingdings" panose="05000000000000000000" pitchFamily="2" charset="2"/>
              </a:rPr>
              <a:t>에서는 </a:t>
            </a:r>
            <a:r>
              <a:rPr lang="en-US" altLang="ko-KR" b="1" dirty="0">
                <a:sym typeface="Wingdings" panose="05000000000000000000" pitchFamily="2" charset="2"/>
              </a:rPr>
              <a:t>gravity</a:t>
            </a:r>
            <a:r>
              <a:rPr lang="ko-KR" altLang="en-US" dirty="0">
                <a:sym typeface="Wingdings" panose="05000000000000000000" pitchFamily="2" charset="2"/>
              </a:rPr>
              <a:t>를 사용했습니다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r>
              <a:rPr lang="ko-KR" altLang="en-US" dirty="0">
                <a:sym typeface="Wingdings" panose="05000000000000000000" pitchFamily="2" charset="2"/>
              </a:rPr>
              <a:t>왜 그랬을까요</a:t>
            </a:r>
            <a:r>
              <a:rPr lang="en-US" altLang="ko-KR" dirty="0">
                <a:sym typeface="Wingdings" panose="05000000000000000000" pitchFamily="2" charset="2"/>
              </a:rPr>
              <a:t>?</a:t>
            </a:r>
            <a:endParaRPr lang="ko-KR" alt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ko-KR" sz="1600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Solution: </a:t>
            </a:r>
            <a:r>
              <a:rPr lang="en-US" altLang="ko-KR" sz="1600" dirty="0" smtClean="0">
                <a:sym typeface="Wingdings" panose="05000000000000000000" pitchFamily="2" charset="2"/>
              </a:rPr>
              <a:t>gravity</a:t>
            </a:r>
            <a:r>
              <a:rPr lang="ko-KR" altLang="en-US" sz="1600" dirty="0" smtClean="0">
                <a:sym typeface="Wingdings" panose="05000000000000000000" pitchFamily="2" charset="2"/>
              </a:rPr>
              <a:t>를 내용물을 </a:t>
            </a:r>
            <a:r>
              <a:rPr lang="en-US" altLang="ko-KR" sz="1600" dirty="0" smtClean="0">
                <a:sym typeface="Wingdings" panose="05000000000000000000" pitchFamily="2" charset="2"/>
              </a:rPr>
              <a:t>align</a:t>
            </a:r>
            <a:r>
              <a:rPr lang="ko-KR" altLang="en-US" sz="1600" dirty="0" smtClean="0">
                <a:sym typeface="Wingdings" panose="05000000000000000000" pitchFamily="2" charset="2"/>
              </a:rPr>
              <a:t>하는데 사용하는 속성입니다</a:t>
            </a:r>
            <a:r>
              <a:rPr lang="en-US" altLang="ko-KR" sz="1600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sz="1600" dirty="0" smtClean="0">
                <a:sym typeface="Wingdings" panose="05000000000000000000" pitchFamily="2" charset="2"/>
              </a:rPr>
              <a:t>여기서 사용한 </a:t>
            </a:r>
            <a:r>
              <a:rPr lang="en-US" altLang="ko-KR" sz="1600" dirty="0" smtClean="0">
                <a:sym typeface="Wingdings" panose="05000000000000000000" pitchFamily="2" charset="2"/>
              </a:rPr>
              <a:t>TextView</a:t>
            </a:r>
            <a:r>
              <a:rPr lang="ko-KR" altLang="en-US" sz="1600" dirty="0" smtClean="0">
                <a:sym typeface="Wingdings" panose="05000000000000000000" pitchFamily="2" charset="2"/>
              </a:rPr>
              <a:t>는 </a:t>
            </a:r>
            <a:r>
              <a:rPr lang="en-US" altLang="ko-KR" sz="1600" dirty="0" smtClean="0">
                <a:sym typeface="Wingdings" panose="05000000000000000000" pitchFamily="2" charset="2"/>
              </a:rPr>
              <a:t>width</a:t>
            </a:r>
            <a:r>
              <a:rPr lang="ko-KR" altLang="en-US" sz="1600" dirty="0">
                <a:sym typeface="Wingdings" panose="05000000000000000000" pitchFamily="2" charset="2"/>
              </a:rPr>
              <a:t>를</a:t>
            </a:r>
            <a:r>
              <a:rPr lang="ko-KR" altLang="en-US" sz="1600" dirty="0" smtClean="0">
                <a:sym typeface="Wingdings" panose="05000000000000000000" pitchFamily="2" charset="2"/>
              </a:rPr>
              <a:t> </a:t>
            </a:r>
            <a:r>
              <a:rPr lang="en-US" altLang="ko-KR" sz="1600" dirty="0" smtClean="0">
                <a:sym typeface="Wingdings" panose="05000000000000000000" pitchFamily="2" charset="2"/>
              </a:rPr>
              <a:t>match_parent </a:t>
            </a:r>
            <a:r>
              <a:rPr lang="ko-KR" altLang="en-US" sz="1600" dirty="0" smtClean="0">
                <a:sym typeface="Wingdings" panose="05000000000000000000" pitchFamily="2" charset="2"/>
              </a:rPr>
              <a:t>설정했으므로</a:t>
            </a:r>
            <a:r>
              <a:rPr lang="en-US" altLang="ko-KR" sz="1600" dirty="0" smtClean="0">
                <a:sym typeface="Wingdings" panose="05000000000000000000" pitchFamily="2" charset="2"/>
              </a:rPr>
              <a:t>, TextView</a:t>
            </a:r>
            <a:r>
              <a:rPr lang="ko-KR" altLang="en-US" sz="1600" dirty="0" smtClean="0">
                <a:sym typeface="Wingdings" panose="05000000000000000000" pitchFamily="2" charset="2"/>
              </a:rPr>
              <a:t>의 레이아웃이 </a:t>
            </a:r>
            <a:r>
              <a:rPr lang="en-US" altLang="ko-KR" sz="1600" dirty="0" smtClean="0">
                <a:sym typeface="Wingdings" panose="05000000000000000000" pitchFamily="2" charset="2"/>
              </a:rPr>
              <a:t>parent</a:t>
            </a:r>
            <a:r>
              <a:rPr lang="ko-KR" altLang="en-US" sz="1600" dirty="0" smtClean="0">
                <a:sym typeface="Wingdings" panose="05000000000000000000" pitchFamily="2" charset="2"/>
              </a:rPr>
              <a:t>에 꽉 차 있으므로</a:t>
            </a:r>
            <a:r>
              <a:rPr lang="en-US" altLang="ko-KR" sz="1600" dirty="0" smtClean="0">
                <a:sym typeface="Wingdings" panose="05000000000000000000" pitchFamily="2" charset="2"/>
              </a:rPr>
              <a:t>, layout_gravity</a:t>
            </a:r>
            <a:r>
              <a:rPr lang="ko-KR" altLang="en-US" sz="1600" dirty="0" smtClean="0">
                <a:sym typeface="Wingdings" panose="05000000000000000000" pitchFamily="2" charset="2"/>
              </a:rPr>
              <a:t>를 </a:t>
            </a:r>
            <a:r>
              <a:rPr lang="en-US" altLang="ko-KR" sz="1600" dirty="0" smtClean="0">
                <a:sym typeface="Wingdings" panose="05000000000000000000" pitchFamily="2" charset="2"/>
              </a:rPr>
              <a:t>left/right</a:t>
            </a:r>
            <a:r>
              <a:rPr lang="ko-KR" altLang="en-US" sz="1600" dirty="0" smtClean="0">
                <a:sym typeface="Wingdings" panose="05000000000000000000" pitchFamily="2" charset="2"/>
              </a:rPr>
              <a:t>를 설정해도 이동할 곳이 없으니</a:t>
            </a:r>
            <a:r>
              <a:rPr lang="en-US" altLang="ko-KR" sz="1600" dirty="0" smtClean="0">
                <a:sym typeface="Wingdings" panose="05000000000000000000" pitchFamily="2" charset="2"/>
              </a:rPr>
              <a:t>, </a:t>
            </a:r>
            <a:r>
              <a:rPr lang="ko-KR" altLang="en-US" sz="1600" dirty="0" smtClean="0">
                <a:sym typeface="Wingdings" panose="05000000000000000000" pitchFamily="2" charset="2"/>
              </a:rPr>
              <a:t>아무 효용이 없습니다</a:t>
            </a:r>
            <a:r>
              <a:rPr lang="en-US" altLang="ko-KR" sz="1600" dirty="0" smtClean="0">
                <a:sym typeface="Wingdings" panose="05000000000000000000" pitchFamily="2" charset="2"/>
              </a:rPr>
              <a:t>. </a:t>
            </a:r>
          </a:p>
          <a:p>
            <a:r>
              <a:rPr lang="en-US" altLang="ko-KR" sz="1600" dirty="0" smtClean="0">
                <a:sym typeface="Wingdings" panose="05000000000000000000" pitchFamily="2" charset="2"/>
              </a:rPr>
              <a:t>TextView</a:t>
            </a:r>
            <a:r>
              <a:rPr lang="ko-KR" altLang="en-US" sz="1600" dirty="0" smtClean="0">
                <a:sym typeface="Wingdings" panose="05000000000000000000" pitchFamily="2" charset="2"/>
              </a:rPr>
              <a:t>의 </a:t>
            </a:r>
            <a:r>
              <a:rPr lang="en-US" altLang="ko-KR" sz="1600" dirty="0" smtClean="0">
                <a:sym typeface="Wingdings" panose="05000000000000000000" pitchFamily="2" charset="2"/>
              </a:rPr>
              <a:t>layout </a:t>
            </a:r>
            <a:r>
              <a:rPr lang="ko-KR" altLang="en-US" sz="1600" dirty="0" smtClean="0">
                <a:sym typeface="Wingdings" panose="05000000000000000000" pitchFamily="2" charset="2"/>
              </a:rPr>
              <a:t>안에서 </a:t>
            </a:r>
            <a:r>
              <a:rPr lang="en-US" altLang="ko-KR" sz="1600" dirty="0" smtClean="0">
                <a:sym typeface="Wingdings" panose="05000000000000000000" pitchFamily="2" charset="2"/>
              </a:rPr>
              <a:t>text</a:t>
            </a:r>
            <a:r>
              <a:rPr lang="ko-KR" altLang="en-US" sz="1600" dirty="0" smtClean="0">
                <a:sym typeface="Wingdings" panose="05000000000000000000" pitchFamily="2" charset="2"/>
              </a:rPr>
              <a:t>를 양 옆으로</a:t>
            </a:r>
            <a:r>
              <a:rPr lang="en-US" altLang="ko-KR" sz="1600" dirty="0" smtClean="0">
                <a:sym typeface="Wingdings" panose="05000000000000000000" pitchFamily="2" charset="2"/>
              </a:rPr>
              <a:t>, </a:t>
            </a:r>
            <a:r>
              <a:rPr lang="ko-KR" altLang="en-US" sz="1600" dirty="0" smtClean="0">
                <a:sym typeface="Wingdings" panose="05000000000000000000" pitchFamily="2" charset="2"/>
              </a:rPr>
              <a:t>혹은 가운데로 움직이기 위해서 </a:t>
            </a:r>
            <a:r>
              <a:rPr lang="en-US" altLang="ko-KR" sz="1600" b="1" dirty="0" smtClean="0">
                <a:sym typeface="Wingdings" panose="05000000000000000000" pitchFamily="2" charset="2"/>
              </a:rPr>
              <a:t>gravity</a:t>
            </a:r>
            <a:r>
              <a:rPr lang="ko-KR" altLang="en-US" sz="1600" dirty="0" smtClean="0">
                <a:sym typeface="Wingdings" panose="05000000000000000000" pitchFamily="2" charset="2"/>
              </a:rPr>
              <a:t>를 사용해야 합니다</a:t>
            </a:r>
            <a:r>
              <a:rPr lang="en-US" altLang="ko-KR" sz="1600" dirty="0" smtClean="0">
                <a:sym typeface="Wingdings" panose="05000000000000000000" pitchFamily="2" charset="2"/>
              </a:rPr>
              <a:t>. </a:t>
            </a:r>
            <a:br>
              <a:rPr lang="en-US" altLang="ko-KR" sz="1600" dirty="0" smtClean="0">
                <a:sym typeface="Wingdings" panose="05000000000000000000" pitchFamily="2" charset="2"/>
              </a:rPr>
            </a:br>
            <a:r>
              <a:rPr lang="ko-KR" altLang="en-US" sz="1600" dirty="0" smtClean="0">
                <a:sym typeface="Wingdings" panose="05000000000000000000" pitchFamily="2" charset="2"/>
              </a:rPr>
              <a:t>만약</a:t>
            </a:r>
            <a:r>
              <a:rPr lang="en-US" altLang="ko-KR" sz="1600" dirty="0" smtClean="0">
                <a:sym typeface="Wingdings" panose="05000000000000000000" pitchFamily="2" charset="2"/>
              </a:rPr>
              <a:t>, </a:t>
            </a:r>
            <a:r>
              <a:rPr lang="ko-KR" altLang="en-US" sz="1600" dirty="0" smtClean="0">
                <a:sym typeface="Wingdings" panose="05000000000000000000" pitchFamily="2" charset="2"/>
              </a:rPr>
              <a:t>여기 </a:t>
            </a:r>
            <a:r>
              <a:rPr lang="en-US" altLang="ko-KR" sz="1600" dirty="0" smtClean="0">
                <a:sym typeface="Wingdings" panose="05000000000000000000" pitchFamily="2" charset="2"/>
              </a:rPr>
              <a:t>TextView</a:t>
            </a:r>
            <a:r>
              <a:rPr lang="ko-KR" altLang="en-US" sz="1600" dirty="0" smtClean="0">
                <a:sym typeface="Wingdings" panose="05000000000000000000" pitchFamily="2" charset="2"/>
              </a:rPr>
              <a:t>가 </a:t>
            </a:r>
            <a:r>
              <a:rPr lang="en-US" altLang="ko-KR" sz="1600" dirty="0" smtClean="0">
                <a:sym typeface="Wingdings" panose="05000000000000000000" pitchFamily="2" charset="2"/>
              </a:rPr>
              <a:t>wrap_content</a:t>
            </a:r>
            <a:r>
              <a:rPr lang="ko-KR" altLang="en-US" sz="1600" dirty="0" smtClean="0">
                <a:sym typeface="Wingdings" panose="05000000000000000000" pitchFamily="2" charset="2"/>
              </a:rPr>
              <a:t> 설정으로 설정된다면</a:t>
            </a:r>
            <a:r>
              <a:rPr lang="en-US" altLang="ko-KR" sz="1600" dirty="0" smtClean="0">
                <a:sym typeface="Wingdings" panose="05000000000000000000" pitchFamily="2" charset="2"/>
              </a:rPr>
              <a:t>, gravity</a:t>
            </a:r>
            <a:r>
              <a:rPr lang="ko-KR" altLang="en-US" sz="1600" dirty="0" smtClean="0">
                <a:sym typeface="Wingdings" panose="05000000000000000000" pitchFamily="2" charset="2"/>
              </a:rPr>
              <a:t>가 아니라 </a:t>
            </a:r>
            <a:r>
              <a:rPr lang="en-US" altLang="ko-KR" sz="1600" b="1" dirty="0" smtClean="0">
                <a:sym typeface="Wingdings" panose="05000000000000000000" pitchFamily="2" charset="2"/>
              </a:rPr>
              <a:t>layout_gravity</a:t>
            </a:r>
            <a:r>
              <a:rPr lang="ko-KR" altLang="en-US" sz="1600" dirty="0" smtClean="0">
                <a:sym typeface="Wingdings" panose="05000000000000000000" pitchFamily="2" charset="2"/>
              </a:rPr>
              <a:t>를 사용해야 합니다</a:t>
            </a:r>
            <a:r>
              <a:rPr lang="en-US" altLang="ko-KR" sz="1600" dirty="0" smtClean="0">
                <a:sym typeface="Wingdings" panose="05000000000000000000" pitchFamily="2" charset="2"/>
              </a:rPr>
              <a:t>. </a:t>
            </a:r>
            <a:endParaRPr lang="ko-KR" altLang="en-US" sz="1600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35</a:t>
            </a:fld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101" y="2636911"/>
            <a:ext cx="2306170" cy="4071303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2927648" y="3789040"/>
            <a:ext cx="5216493" cy="954107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ko-KR" altLang="en-US" sz="1400" dirty="0" smtClean="0">
                <a:latin typeface="Consolas" panose="020B0609020204030204" pitchFamily="49" charset="0"/>
              </a:rPr>
              <a:t>결론적으로</a:t>
            </a:r>
            <a:r>
              <a:rPr lang="en-US" altLang="ko-KR" sz="1400" dirty="0" smtClean="0">
                <a:latin typeface="Consolas" panose="020B0609020204030204" pitchFamily="49" charset="0"/>
              </a:rPr>
              <a:t>, </a:t>
            </a:r>
          </a:p>
          <a:p>
            <a:r>
              <a:rPr lang="ko-KR" altLang="en-US" sz="1400" dirty="0" smtClean="0">
                <a:latin typeface="Consolas" panose="020B0609020204030204" pitchFamily="49" charset="0"/>
              </a:rPr>
              <a:t>여기 </a:t>
            </a:r>
            <a:r>
              <a:rPr lang="en-US" altLang="ko-KR" sz="1400" dirty="0" smtClean="0">
                <a:latin typeface="Consolas" panose="020B0609020204030204" pitchFamily="49" charset="0"/>
              </a:rPr>
              <a:t>TextView</a:t>
            </a:r>
            <a:r>
              <a:rPr lang="ko-KR" altLang="en-US" sz="1400" dirty="0" smtClean="0">
                <a:latin typeface="Consolas" panose="020B0609020204030204" pitchFamily="49" charset="0"/>
              </a:rPr>
              <a:t>들의 크기가 </a:t>
            </a:r>
            <a:r>
              <a:rPr lang="en-US" altLang="ko-KR" sz="1400" dirty="0" smtClean="0">
                <a:latin typeface="Consolas" panose="020B0609020204030204" pitchFamily="49" charset="0"/>
              </a:rPr>
              <a:t>parent</a:t>
            </a:r>
            <a:r>
              <a:rPr lang="ko-KR" altLang="en-US" sz="1400" dirty="0" smtClean="0">
                <a:latin typeface="Consolas" panose="020B0609020204030204" pitchFamily="49" charset="0"/>
              </a:rPr>
              <a:t>에 맞추어</a:t>
            </a:r>
            <a:r>
              <a:rPr lang="en-US" altLang="ko-KR" sz="1400" dirty="0" smtClean="0">
                <a:latin typeface="Consolas" panose="020B0609020204030204" pitchFamily="49" charset="0"/>
              </a:rPr>
              <a:t>(match_parent)</a:t>
            </a:r>
            <a:br>
              <a:rPr lang="en-US" altLang="ko-KR" sz="1400" dirty="0" smtClean="0">
                <a:latin typeface="Consolas" panose="020B0609020204030204" pitchFamily="49" charset="0"/>
              </a:rPr>
            </a:br>
            <a:r>
              <a:rPr lang="ko-KR" altLang="en-US" sz="1400" dirty="0" smtClean="0">
                <a:latin typeface="Consolas" panose="020B0609020204030204" pitchFamily="49" charset="0"/>
              </a:rPr>
              <a:t>설정 되어 있으므로</a:t>
            </a:r>
            <a:r>
              <a:rPr lang="en-US" altLang="ko-KR" sz="1400" dirty="0" smtClean="0">
                <a:latin typeface="Consolas" panose="020B0609020204030204" pitchFamily="49" charset="0"/>
              </a:rPr>
              <a:t>, </a:t>
            </a:r>
            <a:r>
              <a:rPr lang="ko-KR" altLang="en-US" sz="1400" dirty="0" smtClean="0">
                <a:latin typeface="Consolas" panose="020B0609020204030204" pitchFamily="49" charset="0"/>
              </a:rPr>
              <a:t>그 안에서</a:t>
            </a:r>
            <a:r>
              <a:rPr lang="en-US" altLang="ko-KR" sz="1400" dirty="0">
                <a:latin typeface="Consolas" panose="020B0609020204030204" pitchFamily="49" charset="0"/>
              </a:rPr>
              <a:t> </a:t>
            </a:r>
            <a:r>
              <a:rPr lang="ko-KR" altLang="en-US" sz="1400" dirty="0" smtClean="0">
                <a:latin typeface="Consolas" panose="020B0609020204030204" pitchFamily="49" charset="0"/>
              </a:rPr>
              <a:t>위치를 이동하려면</a:t>
            </a:r>
            <a:r>
              <a:rPr lang="en-US" altLang="ko-KR" sz="1400" dirty="0" smtClean="0">
                <a:latin typeface="Consolas" panose="020B0609020204030204" pitchFamily="49" charset="0"/>
              </a:rPr>
              <a:t>, gravity</a:t>
            </a:r>
            <a:br>
              <a:rPr lang="en-US" altLang="ko-KR" sz="1400" dirty="0" smtClean="0">
                <a:latin typeface="Consolas" panose="020B0609020204030204" pitchFamily="49" charset="0"/>
              </a:rPr>
            </a:br>
            <a:r>
              <a:rPr lang="ko-KR" altLang="en-US" sz="1400" dirty="0" smtClean="0">
                <a:latin typeface="Consolas" panose="020B0609020204030204" pitchFamily="49" charset="0"/>
              </a:rPr>
              <a:t>속성을 사용해야 합니다</a:t>
            </a:r>
            <a:r>
              <a:rPr lang="en-US" altLang="ko-KR" sz="1400" dirty="0" smtClean="0">
                <a:latin typeface="Consolas" panose="020B0609020204030204" pitchFamily="49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61418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02-2 Linear Layout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뷰 정렬하기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b="1" dirty="0" smtClean="0">
                <a:sym typeface="Wingdings" panose="05000000000000000000" pitchFamily="2" charset="2"/>
              </a:rPr>
              <a:t>정렬 속성 값들</a:t>
            </a:r>
            <a:r>
              <a:rPr lang="en-US" altLang="ko-KR" b="1" dirty="0" smtClean="0">
                <a:sym typeface="Wingdings" panose="05000000000000000000" pitchFamily="2" charset="2"/>
              </a:rPr>
              <a:t>… </a:t>
            </a:r>
            <a:endParaRPr lang="ko-KR" altLang="en-US" b="1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36</a:t>
            </a:fld>
            <a:endParaRPr lang="ko-KR" altLang="en-US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1201476"/>
              </p:ext>
            </p:extLst>
          </p:nvPr>
        </p:nvGraphicFramePr>
        <p:xfrm>
          <a:off x="453101" y="1810792"/>
          <a:ext cx="11248112" cy="29735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82859">
                  <a:extLst>
                    <a:ext uri="{9D8B030D-6E8A-4147-A177-3AD203B41FA5}">
                      <a16:colId xmlns:a16="http://schemas.microsoft.com/office/drawing/2014/main" val="412701066"/>
                    </a:ext>
                  </a:extLst>
                </a:gridCol>
                <a:gridCol w="5965253">
                  <a:extLst>
                    <a:ext uri="{9D8B030D-6E8A-4147-A177-3AD203B41FA5}">
                      <a16:colId xmlns:a16="http://schemas.microsoft.com/office/drawing/2014/main" val="3018939578"/>
                    </a:ext>
                  </a:extLst>
                </a:gridCol>
              </a:tblGrid>
              <a:tr h="4197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정렬 속성 값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설명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3130943"/>
                  </a:ext>
                </a:extLst>
              </a:tr>
              <a:tr h="42561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top, bottom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위쪽</a:t>
                      </a:r>
                      <a:r>
                        <a:rPr lang="en-US" altLang="ko-KR" dirty="0" smtClean="0"/>
                        <a:t>/</a:t>
                      </a:r>
                      <a:r>
                        <a:rPr lang="ko-KR" altLang="en-US" dirty="0" smtClean="0"/>
                        <a:t>아래쪽 끝에 배치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6378060"/>
                  </a:ext>
                </a:extLst>
              </a:tr>
              <a:tr h="42561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left,</a:t>
                      </a:r>
                      <a:r>
                        <a:rPr lang="en-US" altLang="ko-KR" baseline="0" dirty="0" smtClean="0"/>
                        <a:t> right, center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왼쪽</a:t>
                      </a:r>
                      <a:r>
                        <a:rPr lang="en-US" altLang="ko-KR" dirty="0" smtClean="0"/>
                        <a:t>/</a:t>
                      </a:r>
                      <a:r>
                        <a:rPr lang="ko-KR" altLang="en-US" dirty="0" smtClean="0"/>
                        <a:t>오른쪽</a:t>
                      </a:r>
                      <a:r>
                        <a:rPr lang="en-US" altLang="ko-KR" dirty="0" smtClean="0"/>
                        <a:t>/</a:t>
                      </a:r>
                      <a:r>
                        <a:rPr lang="ko-KR" altLang="en-US" dirty="0" smtClean="0"/>
                        <a:t>가운데 배치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7486209"/>
                  </a:ext>
                </a:extLst>
              </a:tr>
              <a:tr h="42561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center_vertical</a:t>
                      </a:r>
                      <a:r>
                        <a:rPr lang="en-US" altLang="ko-KR" dirty="0" smtClean="0"/>
                        <a:t>, center_horizontal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수직</a:t>
                      </a:r>
                      <a:r>
                        <a:rPr lang="en-US" altLang="ko-KR" dirty="0" smtClean="0"/>
                        <a:t>/</a:t>
                      </a:r>
                      <a:r>
                        <a:rPr lang="ko-KR" altLang="en-US" dirty="0" smtClean="0"/>
                        <a:t>수평 방향으로 가운데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2232773"/>
                  </a:ext>
                </a:extLst>
              </a:tr>
              <a:tr h="42561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fit_vertical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en-US" altLang="ko-KR" dirty="0" err="1" smtClean="0"/>
                        <a:t>fit_horizontal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수직</a:t>
                      </a:r>
                      <a:r>
                        <a:rPr lang="en-US" altLang="ko-KR" dirty="0" smtClean="0"/>
                        <a:t>/</a:t>
                      </a:r>
                      <a:r>
                        <a:rPr lang="ko-KR" altLang="en-US" dirty="0" smtClean="0"/>
                        <a:t>수평 방향으로 여유공간만큼 확대하여 채우기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712823"/>
                  </a:ext>
                </a:extLst>
              </a:tr>
              <a:tr h="42561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fill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수직과 수평 방향으로 여유공간만큼 확대하여 채우기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0888891"/>
                  </a:ext>
                </a:extLst>
              </a:tr>
              <a:tr h="42561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clip_vertical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en-US" altLang="ko-KR" dirty="0" err="1" smtClean="0"/>
                        <a:t>clip_horizontal</a:t>
                      </a:r>
                      <a:r>
                        <a:rPr lang="en-US" altLang="ko-KR" dirty="0" smtClean="0"/>
                        <a:t>,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en-US" altLang="ko-KR" baseline="0" dirty="0" err="1" smtClean="0"/>
                        <a:t>baselineAligned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Manual</a:t>
                      </a:r>
                      <a:r>
                        <a:rPr lang="ko-KR" altLang="en-US" baseline="0" dirty="0" smtClean="0"/>
                        <a:t> 참조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0375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267573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02-2 Linear Layout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b="1" dirty="0" smtClean="0">
                <a:sym typeface="Wingdings" panose="05000000000000000000" pitchFamily="2" charset="2"/>
              </a:rPr>
              <a:t>뷰의 마진과 패딩 설정하기 </a:t>
            </a:r>
            <a:endParaRPr lang="en-US" altLang="ko-KR" b="1" dirty="0" smtClean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뷰의 영역은 테두리 선</a:t>
            </a:r>
            <a:r>
              <a:rPr lang="en-US" altLang="ko-KR" dirty="0" smtClean="0">
                <a:sym typeface="Wingdings" panose="05000000000000000000" pitchFamily="2" charset="2"/>
              </a:rPr>
              <a:t>(border)</a:t>
            </a:r>
            <a:r>
              <a:rPr lang="ko-KR" altLang="en-US" dirty="0" smtClean="0">
                <a:sym typeface="Wingdings" panose="05000000000000000000" pitchFamily="2" charset="2"/>
              </a:rPr>
              <a:t>으로 표시하는데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보이게 할 수도 있고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감출 수도 있습니다 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테두리 선을 기준으로 바깥 공간과 안쪽 공간이 있으며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이 모든 공간을 포함 뷰의 공간을 </a:t>
            </a:r>
            <a:r>
              <a:rPr lang="en-US" altLang="ko-KR" dirty="0" smtClean="0">
                <a:sym typeface="Wingdings" panose="05000000000000000000" pitchFamily="2" charset="2"/>
              </a:rPr>
              <a:t>Cell</a:t>
            </a:r>
            <a:r>
              <a:rPr lang="ko-KR" altLang="en-US" dirty="0" smtClean="0">
                <a:sym typeface="Wingdings" panose="05000000000000000000" pitchFamily="2" charset="2"/>
              </a:rPr>
              <a:t>이라고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버튼이</a:t>
            </a:r>
            <a:r>
              <a:rPr lang="ko-KR" altLang="en-US" dirty="0">
                <a:sym typeface="Wingdings" panose="05000000000000000000" pitchFamily="2" charset="2"/>
              </a:rPr>
              <a:t>나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ko-KR" altLang="en-US" dirty="0" err="1" smtClean="0">
                <a:sym typeface="Wingdings" panose="05000000000000000000" pitchFamily="2" charset="2"/>
              </a:rPr>
              <a:t>텍스트뷰를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ko-KR" altLang="en-US" b="1" dirty="0" smtClean="0">
                <a:sym typeface="Wingdings" panose="05000000000000000000" pitchFamily="2" charset="2"/>
              </a:rPr>
              <a:t>위젯</a:t>
            </a:r>
            <a:r>
              <a:rPr lang="ko-KR" altLang="en-US" dirty="0" smtClean="0">
                <a:sym typeface="Wingdings" panose="05000000000000000000" pitchFamily="2" charset="2"/>
              </a:rPr>
              <a:t>이라고 부르기 때문에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이 공간을 위젯 셀</a:t>
            </a:r>
            <a:r>
              <a:rPr lang="en-US" altLang="ko-KR" dirty="0" smtClean="0">
                <a:sym typeface="Wingdings" panose="05000000000000000000" pitchFamily="2" charset="2"/>
              </a:rPr>
              <a:t>(Widget Cell)</a:t>
            </a:r>
            <a:r>
              <a:rPr lang="ko-KR" altLang="en-US" dirty="0" smtClean="0">
                <a:sym typeface="Wingdings" panose="05000000000000000000" pitchFamily="2" charset="2"/>
              </a:rPr>
              <a:t>이라 부르기도 합니다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테두리 선을 기준으로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바깥쪽</a:t>
            </a:r>
            <a:r>
              <a:rPr lang="ko-KR" altLang="en-US" b="1" dirty="0" smtClean="0">
                <a:sym typeface="Wingdings" panose="05000000000000000000" pitchFamily="2" charset="2"/>
              </a:rPr>
              <a:t> 공간을 마진</a:t>
            </a:r>
            <a:r>
              <a:rPr lang="en-US" altLang="ko-KR" b="1" dirty="0" smtClean="0">
                <a:sym typeface="Wingdings" panose="05000000000000000000" pitchFamily="2" charset="2"/>
              </a:rPr>
              <a:t>(Margin)</a:t>
            </a:r>
            <a:r>
              <a:rPr lang="ko-KR" altLang="en-US" dirty="0" smtClean="0">
                <a:sym typeface="Wingdings" panose="05000000000000000000" pitchFamily="2" charset="2"/>
              </a:rPr>
              <a:t>이라고 하며</a:t>
            </a:r>
            <a:r>
              <a:rPr lang="en-US" altLang="ko-KR" dirty="0" smtClean="0">
                <a:sym typeface="Wingdings" panose="05000000000000000000" pitchFamily="2" charset="2"/>
              </a:rPr>
              <a:t>,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 layout_margin </a:t>
            </a:r>
            <a:r>
              <a:rPr lang="ko-KR" altLang="en-US" dirty="0" smtClean="0">
                <a:sym typeface="Wingdings" panose="05000000000000000000" pitchFamily="2" charset="2"/>
              </a:rPr>
              <a:t>속성으로 정의합니다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테두리 선을 기준으로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안쪽</a:t>
            </a:r>
            <a:r>
              <a:rPr lang="ko-KR" altLang="en-US" b="1" dirty="0" smtClean="0">
                <a:sym typeface="Wingdings" panose="05000000000000000000" pitchFamily="2" charset="2"/>
              </a:rPr>
              <a:t> </a:t>
            </a:r>
            <a:r>
              <a:rPr lang="ko-KR" altLang="en-US" b="1" dirty="0">
                <a:sym typeface="Wingdings" panose="05000000000000000000" pitchFamily="2" charset="2"/>
              </a:rPr>
              <a:t> </a:t>
            </a:r>
            <a:r>
              <a:rPr lang="ko-KR" altLang="en-US" b="1" dirty="0" smtClean="0">
                <a:sym typeface="Wingdings" panose="05000000000000000000" pitchFamily="2" charset="2"/>
              </a:rPr>
              <a:t>공간을 패딩</a:t>
            </a:r>
            <a:r>
              <a:rPr lang="en-US" altLang="ko-KR" b="1" dirty="0" smtClean="0">
                <a:sym typeface="Wingdings" panose="05000000000000000000" pitchFamily="2" charset="2"/>
              </a:rPr>
              <a:t>(Padding)</a:t>
            </a:r>
            <a:r>
              <a:rPr lang="ko-KR" altLang="en-US" dirty="0" smtClean="0">
                <a:sym typeface="Wingdings" panose="05000000000000000000" pitchFamily="2" charset="2"/>
              </a:rPr>
              <a:t>이라고 하며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padding </a:t>
            </a:r>
            <a:r>
              <a:rPr lang="ko-KR" altLang="en-US" dirty="0">
                <a:sym typeface="Wingdings" panose="05000000000000000000" pitchFamily="2" charset="2"/>
              </a:rPr>
              <a:t>속성을 이용합니다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>
                <a:sym typeface="Wingdings" panose="05000000000000000000" pitchFamily="2" charset="2"/>
              </a:rPr>
              <a:t/>
            </a:r>
            <a:br>
              <a:rPr lang="en-US" altLang="ko-KR" dirty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뷰 안의 내용물인 </a:t>
            </a:r>
            <a:r>
              <a:rPr lang="en-US" altLang="ko-KR" dirty="0" smtClean="0">
                <a:sym typeface="Wingdings" panose="05000000000000000000" pitchFamily="2" charset="2"/>
              </a:rPr>
              <a:t>text</a:t>
            </a:r>
            <a:r>
              <a:rPr lang="ko-KR" altLang="en-US" dirty="0" smtClean="0">
                <a:sym typeface="Wingdings" panose="05000000000000000000" pitchFamily="2" charset="2"/>
              </a:rPr>
              <a:t>와 </a:t>
            </a:r>
            <a:r>
              <a:rPr lang="en-US" altLang="ko-KR" dirty="0" smtClean="0">
                <a:sym typeface="Wingdings" panose="05000000000000000000" pitchFamily="2" charset="2"/>
              </a:rPr>
              <a:t>image</a:t>
            </a:r>
            <a:r>
              <a:rPr lang="ko-KR" altLang="en-US" dirty="0" smtClean="0">
                <a:sym typeface="Wingdings" panose="05000000000000000000" pitchFamily="2" charset="2"/>
              </a:rPr>
              <a:t>의 테두리 선과 떨어진 거리를 지정하는 것은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padding </a:t>
            </a:r>
            <a:r>
              <a:rPr lang="ko-KR" altLang="en-US" dirty="0" smtClean="0">
                <a:sym typeface="Wingdings" panose="05000000000000000000" pitchFamily="2" charset="2"/>
              </a:rPr>
              <a:t>속성을 이용합니다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37</a:t>
            </a:fld>
            <a:endParaRPr lang="ko-KR" altLang="en-US"/>
          </a:p>
        </p:txBody>
      </p:sp>
      <p:pic>
        <p:nvPicPr>
          <p:cNvPr id="5" name="Picture 2" descr="padding and margin difference in android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5758" y="4089837"/>
            <a:ext cx="3055453" cy="2406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직선 화살표 연결선 6"/>
          <p:cNvCxnSpPr/>
          <p:nvPr/>
        </p:nvCxnSpPr>
        <p:spPr>
          <a:xfrm flipV="1">
            <a:off x="7536160" y="5524087"/>
            <a:ext cx="2016224" cy="353185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6447129" y="5687143"/>
            <a:ext cx="110959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/>
              <a:t>테두리 선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(</a:t>
            </a:r>
            <a:r>
              <a:rPr lang="en-US" altLang="ko-KR" dirty="0"/>
              <a:t>border)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5583756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02-2 Linear Layout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b="1" dirty="0" smtClean="0">
                <a:sym typeface="Wingdings" panose="05000000000000000000" pitchFamily="2" charset="2"/>
              </a:rPr>
              <a:t>뷰의 마진과 패딩 설정하기 </a:t>
            </a:r>
            <a:endParaRPr lang="en-US" altLang="ko-KR" b="1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38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839416" y="2453806"/>
            <a:ext cx="4464496" cy="274247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2242543" y="3315726"/>
            <a:ext cx="1658242" cy="1018636"/>
          </a:xfrm>
          <a:prstGeom prst="rect">
            <a:avLst/>
          </a:prstGeom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내용물</a:t>
            </a:r>
            <a:r>
              <a:rPr lang="en-US" altLang="ko-KR" dirty="0" smtClean="0">
                <a:solidFill>
                  <a:schemeClr val="tx1"/>
                </a:solidFill>
              </a:rPr>
              <a:t/>
            </a:r>
            <a:br>
              <a:rPr lang="en-US" altLang="ko-KR" dirty="0" smtClean="0">
                <a:solidFill>
                  <a:schemeClr val="tx1"/>
                </a:solidFill>
              </a:rPr>
            </a:br>
            <a:r>
              <a:rPr lang="en-US" altLang="ko-KR" dirty="0" smtClean="0">
                <a:solidFill>
                  <a:schemeClr val="tx1"/>
                </a:solidFill>
              </a:rPr>
              <a:t>(</a:t>
            </a:r>
            <a:r>
              <a:rPr lang="ko-KR" altLang="en-US" dirty="0" smtClean="0">
                <a:solidFill>
                  <a:schemeClr val="tx1"/>
                </a:solidFill>
              </a:rPr>
              <a:t>글자</a:t>
            </a:r>
            <a:r>
              <a:rPr lang="en-US" altLang="ko-KR" dirty="0" smtClean="0">
                <a:solidFill>
                  <a:schemeClr val="tx1"/>
                </a:solidFill>
              </a:rPr>
              <a:t>,</a:t>
            </a:r>
            <a:r>
              <a:rPr lang="ko-KR" altLang="en-US" dirty="0" smtClean="0">
                <a:solidFill>
                  <a:schemeClr val="tx1"/>
                </a:solidFill>
              </a:rPr>
              <a:t>이미지</a:t>
            </a:r>
            <a:r>
              <a:rPr lang="en-US" altLang="ko-KR" dirty="0" smtClean="0">
                <a:solidFill>
                  <a:schemeClr val="tx1"/>
                </a:solidFill>
              </a:rPr>
              <a:t>…)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10" name="직선 화살표 연결선 9"/>
          <p:cNvCxnSpPr>
            <a:stCxn id="5" idx="0"/>
            <a:endCxn id="6" idx="0"/>
          </p:cNvCxnSpPr>
          <p:nvPr/>
        </p:nvCxnSpPr>
        <p:spPr>
          <a:xfrm>
            <a:off x="3071664" y="2453806"/>
            <a:ext cx="0" cy="86192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/>
          <p:nvPr/>
        </p:nvCxnSpPr>
        <p:spPr>
          <a:xfrm flipH="1">
            <a:off x="3068951" y="4334362"/>
            <a:ext cx="2713" cy="86192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>
            <a:stCxn id="6" idx="3"/>
            <a:endCxn id="5" idx="3"/>
          </p:cNvCxnSpPr>
          <p:nvPr/>
        </p:nvCxnSpPr>
        <p:spPr>
          <a:xfrm>
            <a:off x="3900785" y="3825044"/>
            <a:ext cx="1403127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/>
          <p:nvPr/>
        </p:nvCxnSpPr>
        <p:spPr>
          <a:xfrm>
            <a:off x="839416" y="3828365"/>
            <a:ext cx="1403127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2505335" y="1855348"/>
            <a:ext cx="11272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mtClean="0">
                <a:sym typeface="Wingdings" panose="05000000000000000000" pitchFamily="2" charset="2"/>
              </a:rPr>
              <a:t>뷰</a:t>
            </a:r>
            <a:r>
              <a:rPr lang="en-US" altLang="ko-KR" dirty="0" smtClean="0">
                <a:sym typeface="Wingdings" panose="05000000000000000000" pitchFamily="2" charset="2"/>
              </a:rPr>
              <a:t>(View)</a:t>
            </a:r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3068951" y="2753290"/>
            <a:ext cx="125707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smtClean="0">
                <a:sym typeface="Wingdings" panose="05000000000000000000" pitchFamily="2" charset="2"/>
              </a:rPr>
              <a:t>paddingTop</a:t>
            </a:r>
            <a:endParaRPr lang="en-US" altLang="ko-KR" sz="1400" dirty="0">
              <a:sym typeface="Wingdings" panose="05000000000000000000" pitchFamily="2" charset="2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3034290" y="4597794"/>
            <a:ext cx="15680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dirty="0" err="1" smtClean="0">
                <a:sym typeface="Wingdings" panose="05000000000000000000" pitchFamily="2" charset="2"/>
              </a:rPr>
              <a:t>paddingBottom</a:t>
            </a:r>
            <a:endParaRPr lang="en-US" altLang="ko-KR" sz="1400" dirty="0">
              <a:sym typeface="Wingdings" panose="05000000000000000000" pitchFamily="2" charset="2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912784" y="3488253"/>
            <a:ext cx="125867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dirty="0" err="1" smtClean="0">
                <a:sym typeface="Wingdings" panose="05000000000000000000" pitchFamily="2" charset="2"/>
              </a:rPr>
              <a:t>paddingLeft</a:t>
            </a:r>
            <a:endParaRPr lang="en-US" altLang="ko-KR" sz="1400" dirty="0">
              <a:sym typeface="Wingdings" panose="05000000000000000000" pitchFamily="2" charset="2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3926720" y="3488253"/>
            <a:ext cx="137569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smtClean="0">
                <a:sym typeface="Wingdings" panose="05000000000000000000" pitchFamily="2" charset="2"/>
              </a:rPr>
              <a:t>paddingRight</a:t>
            </a:r>
            <a:endParaRPr lang="en-US" altLang="ko-KR" sz="1400" dirty="0">
              <a:sym typeface="Wingdings" panose="05000000000000000000" pitchFamily="2" charset="2"/>
            </a:endParaRPr>
          </a:p>
        </p:txBody>
      </p:sp>
      <p:grpSp>
        <p:nvGrpSpPr>
          <p:cNvPr id="29" name="그룹 28"/>
          <p:cNvGrpSpPr/>
          <p:nvPr/>
        </p:nvGrpSpPr>
        <p:grpSpPr>
          <a:xfrm>
            <a:off x="6046706" y="1855348"/>
            <a:ext cx="4464496" cy="3340934"/>
            <a:chOff x="839416" y="1855348"/>
            <a:chExt cx="4464496" cy="3340934"/>
          </a:xfrm>
        </p:grpSpPr>
        <p:sp>
          <p:nvSpPr>
            <p:cNvPr id="30" name="직사각형 29"/>
            <p:cNvSpPr/>
            <p:nvPr/>
          </p:nvSpPr>
          <p:spPr>
            <a:xfrm>
              <a:off x="839416" y="2453806"/>
              <a:ext cx="4464496" cy="274247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2242543" y="3315726"/>
              <a:ext cx="1658242" cy="1018636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chemeClr val="tx1"/>
                  </a:solidFill>
                </a:rPr>
                <a:t>뷰</a:t>
              </a:r>
              <a:r>
                <a:rPr lang="en-US" altLang="ko-KR" dirty="0" smtClean="0">
                  <a:solidFill>
                    <a:schemeClr val="tx1"/>
                  </a:solidFill>
                </a:rPr>
                <a:t>(View)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32" name="직선 화살표 연결선 31"/>
            <p:cNvCxnSpPr>
              <a:stCxn id="30" idx="0"/>
              <a:endCxn id="31" idx="0"/>
            </p:cNvCxnSpPr>
            <p:nvPr/>
          </p:nvCxnSpPr>
          <p:spPr>
            <a:xfrm>
              <a:off x="3071664" y="2453806"/>
              <a:ext cx="0" cy="861920"/>
            </a:xfrm>
            <a:prstGeom prst="straightConnector1">
              <a:avLst/>
            </a:prstGeom>
            <a:ln w="2857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화살표 연결선 32"/>
            <p:cNvCxnSpPr/>
            <p:nvPr/>
          </p:nvCxnSpPr>
          <p:spPr>
            <a:xfrm flipH="1">
              <a:off x="3068951" y="4334362"/>
              <a:ext cx="2713" cy="861920"/>
            </a:xfrm>
            <a:prstGeom prst="straightConnector1">
              <a:avLst/>
            </a:prstGeom>
            <a:ln w="2857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화살표 연결선 33"/>
            <p:cNvCxnSpPr>
              <a:stCxn id="31" idx="3"/>
              <a:endCxn id="30" idx="3"/>
            </p:cNvCxnSpPr>
            <p:nvPr/>
          </p:nvCxnSpPr>
          <p:spPr>
            <a:xfrm>
              <a:off x="3900785" y="3825044"/>
              <a:ext cx="1403127" cy="0"/>
            </a:xfrm>
            <a:prstGeom prst="straightConnector1">
              <a:avLst/>
            </a:prstGeom>
            <a:ln w="2857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화살표 연결선 34"/>
            <p:cNvCxnSpPr/>
            <p:nvPr/>
          </p:nvCxnSpPr>
          <p:spPr>
            <a:xfrm>
              <a:off x="839416" y="3828365"/>
              <a:ext cx="1403127" cy="0"/>
            </a:xfrm>
            <a:prstGeom prst="straightConnector1">
              <a:avLst/>
            </a:prstGeom>
            <a:ln w="2857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직사각형 35"/>
            <p:cNvSpPr/>
            <p:nvPr/>
          </p:nvSpPr>
          <p:spPr>
            <a:xfrm>
              <a:off x="1946912" y="1855348"/>
              <a:ext cx="2374368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dirty="0" smtClean="0">
                  <a:sym typeface="Wingdings" panose="05000000000000000000" pitchFamily="2" charset="2"/>
                </a:rPr>
                <a:t>위젯 셀</a:t>
              </a:r>
              <a:r>
                <a:rPr lang="en-US" altLang="ko-KR" dirty="0" smtClean="0">
                  <a:sym typeface="Wingdings" panose="05000000000000000000" pitchFamily="2" charset="2"/>
                </a:rPr>
                <a:t>(Widget Cell)</a:t>
              </a:r>
            </a:p>
            <a:p>
              <a:pPr algn="ctr"/>
              <a:r>
                <a:rPr lang="en-US" altLang="ko-KR" dirty="0" smtClean="0">
                  <a:sym typeface="Wingdings" panose="05000000000000000000" pitchFamily="2" charset="2"/>
                </a:rPr>
                <a:t>Button, TextView</a:t>
              </a:r>
              <a:endParaRPr lang="en-US" altLang="ko-KR" dirty="0">
                <a:sym typeface="Wingdings" panose="05000000000000000000" pitchFamily="2" charset="2"/>
              </a:endParaRPr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3068951" y="2753290"/>
              <a:ext cx="174278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 err="1" smtClean="0">
                  <a:sym typeface="Wingdings" panose="05000000000000000000" pitchFamily="2" charset="2"/>
                </a:rPr>
                <a:t>layout_marginTop</a:t>
              </a:r>
              <a:endParaRPr lang="en-US" altLang="ko-KR" sz="1400" dirty="0">
                <a:sym typeface="Wingdings" panose="05000000000000000000" pitchFamily="2" charset="2"/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3068951" y="4588484"/>
              <a:ext cx="2053767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 err="1" smtClean="0">
                  <a:sym typeface="Wingdings" panose="05000000000000000000" pitchFamily="2" charset="2"/>
                </a:rPr>
                <a:t>layout_marginBottom</a:t>
              </a:r>
              <a:endParaRPr lang="en-US" altLang="ko-KR" sz="1400" dirty="0">
                <a:sym typeface="Wingdings" panose="05000000000000000000" pitchFamily="2" charset="2"/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968569" y="3243316"/>
              <a:ext cx="1112805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400" smtClean="0">
                  <a:sym typeface="Wingdings" panose="05000000000000000000" pitchFamily="2" charset="2"/>
                </a:rPr>
                <a:t>layout_</a:t>
              </a:r>
              <a:br>
                <a:rPr lang="en-US" altLang="ko-KR" sz="1400" smtClean="0">
                  <a:sym typeface="Wingdings" panose="05000000000000000000" pitchFamily="2" charset="2"/>
                </a:rPr>
              </a:br>
              <a:r>
                <a:rPr lang="en-US" altLang="ko-KR" sz="1400" dirty="0" err="1" smtClean="0">
                  <a:sym typeface="Wingdings" panose="05000000000000000000" pitchFamily="2" charset="2"/>
                </a:rPr>
                <a:t>marginLeft</a:t>
              </a:r>
              <a:endParaRPr lang="en-US" altLang="ko-KR" sz="1400" dirty="0">
                <a:sym typeface="Wingdings" panose="05000000000000000000" pitchFamily="2" charset="2"/>
              </a:endParaRPr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3980406" y="3239503"/>
              <a:ext cx="1229825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400" smtClean="0">
                  <a:sym typeface="Wingdings" panose="05000000000000000000" pitchFamily="2" charset="2"/>
                </a:rPr>
                <a:t>layout_</a:t>
              </a:r>
              <a:br>
                <a:rPr lang="en-US" altLang="ko-KR" sz="1400" smtClean="0">
                  <a:sym typeface="Wingdings" panose="05000000000000000000" pitchFamily="2" charset="2"/>
                </a:rPr>
              </a:br>
              <a:r>
                <a:rPr lang="en-US" altLang="ko-KR" sz="1400" dirty="0" err="1" smtClean="0">
                  <a:sym typeface="Wingdings" panose="05000000000000000000" pitchFamily="2" charset="2"/>
                </a:rPr>
                <a:t>marginRight</a:t>
              </a:r>
              <a:endParaRPr lang="en-US" altLang="ko-KR" sz="1400" dirty="0">
                <a:sym typeface="Wingdings" panose="05000000000000000000" pitchFamily="2" charset="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37909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02-2 Linear Layout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패딩과 마진 실습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b="1" dirty="0" smtClean="0">
                <a:sym typeface="Wingdings" panose="05000000000000000000" pitchFamily="2" charset="2"/>
              </a:rPr>
              <a:t>뷰의 마진과 패딩 설정하기 </a:t>
            </a:r>
            <a:endParaRPr lang="en-US" altLang="ko-KR" b="1" dirty="0" smtClean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세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개의 </a:t>
            </a:r>
            <a:r>
              <a:rPr lang="en-US" altLang="ko-KR" dirty="0" smtClean="0">
                <a:sym typeface="Wingdings" panose="05000000000000000000" pitchFamily="2" charset="2"/>
              </a:rPr>
              <a:t>TextView </a:t>
            </a:r>
            <a:r>
              <a:rPr lang="ko-KR" altLang="en-US" dirty="0" smtClean="0">
                <a:sym typeface="Wingdings" panose="05000000000000000000" pitchFamily="2" charset="2"/>
              </a:rPr>
              <a:t>를 </a:t>
            </a:r>
            <a:r>
              <a:rPr lang="en-US" altLang="ko-KR" dirty="0" smtClean="0">
                <a:sym typeface="Wingdings" panose="05000000000000000000" pitchFamily="2" charset="2"/>
              </a:rPr>
              <a:t>Linear Layout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안에 넣고</a:t>
            </a:r>
            <a:r>
              <a:rPr lang="en-US" altLang="ko-KR" dirty="0" smtClean="0">
                <a:sym typeface="Wingdings" panose="05000000000000000000" pitchFamily="2" charset="2"/>
              </a:rPr>
              <a:t>, layout_margin </a:t>
            </a:r>
            <a:r>
              <a:rPr lang="ko-KR" altLang="en-US" dirty="0" smtClean="0">
                <a:sym typeface="Wingdings" panose="05000000000000000000" pitchFamily="2" charset="2"/>
              </a:rPr>
              <a:t>과 </a:t>
            </a:r>
            <a:r>
              <a:rPr lang="en-US" altLang="ko-KR" dirty="0" smtClean="0">
                <a:sym typeface="Wingdings" panose="05000000000000000000" pitchFamily="2" charset="2"/>
              </a:rPr>
              <a:t>padding </a:t>
            </a:r>
            <a:r>
              <a:rPr lang="ko-KR" altLang="en-US" dirty="0" smtClean="0">
                <a:sym typeface="Wingdings" panose="05000000000000000000" pitchFamily="2" charset="2"/>
              </a:rPr>
              <a:t>속성으로 </a:t>
            </a:r>
            <a:r>
              <a:rPr lang="en-US" altLang="ko-KR" dirty="0" smtClean="0">
                <a:sym typeface="Wingdings" panose="05000000000000000000" pitchFamily="2" charset="2"/>
              </a:rPr>
              <a:t>View</a:t>
            </a:r>
            <a:r>
              <a:rPr lang="ko-KR" altLang="en-US" dirty="0" smtClean="0">
                <a:sym typeface="Wingdings" panose="05000000000000000000" pitchFamily="2" charset="2"/>
              </a:rPr>
              <a:t>가 차지하는 공간을 조절한 </a:t>
            </a:r>
            <a:r>
              <a:rPr lang="en-US" altLang="ko-KR" dirty="0" smtClean="0">
                <a:sym typeface="Wingdings" panose="05000000000000000000" pitchFamily="2" charset="2"/>
              </a:rPr>
              <a:t>XML layout</a:t>
            </a:r>
            <a:r>
              <a:rPr lang="ko-KR" altLang="en-US" dirty="0" smtClean="0">
                <a:sym typeface="Wingdings" panose="05000000000000000000" pitchFamily="2" charset="2"/>
              </a:rPr>
              <a:t>을 만들어 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각각의 </a:t>
            </a:r>
            <a:r>
              <a:rPr lang="en-US" altLang="ko-KR" dirty="0" smtClean="0">
                <a:sym typeface="Wingdings" panose="05000000000000000000" pitchFamily="2" charset="2"/>
              </a:rPr>
              <a:t>TextView </a:t>
            </a:r>
            <a:r>
              <a:rPr lang="ko-KR" altLang="en-US" dirty="0" smtClean="0">
                <a:sym typeface="Wingdings" panose="05000000000000000000" pitchFamily="2" charset="2"/>
              </a:rPr>
              <a:t>가 차지하는 영역을 확실히 구별하려고 </a:t>
            </a:r>
            <a:r>
              <a:rPr lang="en-US" altLang="ko-KR" dirty="0" smtClean="0">
                <a:sym typeface="Wingdings" panose="05000000000000000000" pitchFamily="2" charset="2"/>
              </a:rPr>
              <a:t>background </a:t>
            </a:r>
            <a:r>
              <a:rPr lang="ko-KR" altLang="en-US" dirty="0" smtClean="0">
                <a:sym typeface="Wingdings" panose="05000000000000000000" pitchFamily="2" charset="2"/>
              </a:rPr>
              <a:t>속성값으로 배경색을 설정했습니다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이렇게 하면 </a:t>
            </a:r>
            <a:r>
              <a:rPr lang="en-US" altLang="ko-KR" dirty="0" smtClean="0">
                <a:sym typeface="Wingdings" panose="05000000000000000000" pitchFamily="2" charset="2"/>
              </a:rPr>
              <a:t>View</a:t>
            </a:r>
            <a:r>
              <a:rPr lang="ko-KR" altLang="en-US" dirty="0" smtClean="0">
                <a:sym typeface="Wingdings" panose="05000000000000000000" pitchFamily="2" charset="2"/>
              </a:rPr>
              <a:t>의 테두리 부분까지 배경색이 보이게 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부모 컨테이너 </a:t>
            </a:r>
            <a:r>
              <a:rPr lang="en-US" altLang="ko-KR" dirty="0" smtClean="0">
                <a:sym typeface="Wingdings" panose="05000000000000000000" pitchFamily="2" charset="2"/>
              </a:rPr>
              <a:t>linear layout </a:t>
            </a:r>
            <a:r>
              <a:rPr lang="ko-KR" altLang="en-US" dirty="0" smtClean="0">
                <a:sym typeface="Wingdings" panose="05000000000000000000" pitchFamily="2" charset="2"/>
              </a:rPr>
              <a:t>의 배경색이 </a:t>
            </a:r>
            <a:r>
              <a:rPr lang="ko-KR" altLang="en-US" dirty="0">
                <a:sym typeface="Wingdings" panose="05000000000000000000" pitchFamily="2" charset="2"/>
              </a:rPr>
              <a:t>흰</a:t>
            </a:r>
            <a:r>
              <a:rPr lang="ko-KR" altLang="en-US" dirty="0" smtClean="0">
                <a:sym typeface="Wingdings" panose="05000000000000000000" pitchFamily="2" charset="2"/>
              </a:rPr>
              <a:t>색이므로 마진을 주면 </a:t>
            </a:r>
            <a:r>
              <a:rPr lang="ko-KR" altLang="en-US" b="1" dirty="0" smtClean="0">
                <a:sym typeface="Wingdings" panose="05000000000000000000" pitchFamily="2" charset="2"/>
              </a:rPr>
              <a:t>마진을 준 부분은 흰색으로 </a:t>
            </a:r>
            <a:r>
              <a:rPr lang="ko-KR" altLang="en-US" dirty="0" smtClean="0">
                <a:sym typeface="Wingdings" panose="05000000000000000000" pitchFamily="2" charset="2"/>
              </a:rPr>
              <a:t>나타납니다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en-US" altLang="ko-KR" dirty="0" smtClean="0">
                <a:sym typeface="Wingdings" panose="05000000000000000000" pitchFamily="2" charset="2"/>
              </a:rPr>
              <a:t>/app/res/layout </a:t>
            </a:r>
            <a:r>
              <a:rPr lang="ko-KR" altLang="en-US" dirty="0" smtClean="0">
                <a:sym typeface="Wingdings" panose="05000000000000000000" pitchFamily="2" charset="2"/>
              </a:rPr>
              <a:t>폴더 안에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padding.xml</a:t>
            </a:r>
            <a:r>
              <a:rPr lang="ko-KR" altLang="en-US" b="1" dirty="0">
                <a:solidFill>
                  <a:srgbClr val="C00000"/>
                </a:solidFill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파일을 만듭니다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최상위 레이아웃은 </a:t>
            </a:r>
            <a:r>
              <a:rPr lang="en-US" altLang="ko-KR" dirty="0" smtClean="0">
                <a:sym typeface="Wingdings" panose="05000000000000000000" pitchFamily="2" charset="2"/>
              </a:rPr>
              <a:t>LinearLayout</a:t>
            </a:r>
            <a:r>
              <a:rPr lang="ko-KR" altLang="en-US" dirty="0" smtClean="0">
                <a:sym typeface="Wingdings" panose="05000000000000000000" pitchFamily="2" charset="2"/>
              </a:rPr>
              <a:t>으로 지정하고 그 안에 다음 소스코드를 입력합니다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>(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gravity.xml</a:t>
            </a:r>
            <a:r>
              <a:rPr lang="ko-KR" altLang="en-US" dirty="0" smtClean="0">
                <a:sym typeface="Wingdings" panose="05000000000000000000" pitchFamily="2" charset="2"/>
              </a:rPr>
              <a:t>을 복사하여 새로운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padding.xml </a:t>
            </a:r>
            <a:r>
              <a:rPr lang="ko-KR" altLang="en-US" dirty="0" smtClean="0">
                <a:sym typeface="Wingdings" panose="05000000000000000000" pitchFamily="2" charset="2"/>
              </a:rPr>
              <a:t>을 만들고 다음과 같이 수정하십시오</a:t>
            </a:r>
            <a:r>
              <a:rPr lang="en-US" altLang="ko-KR" dirty="0" smtClean="0">
                <a:sym typeface="Wingdings" panose="05000000000000000000" pitchFamily="2" charset="2"/>
              </a:rPr>
              <a:t>)</a:t>
            </a:r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8966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02-1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안드로이드에 포함된 대표적인 레이아웃 살펴보기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>
                <a:sym typeface="Wingdings" panose="05000000000000000000" pitchFamily="2" charset="2"/>
              </a:rPr>
              <a:t>안드로이드에서 제공하는 </a:t>
            </a:r>
            <a:r>
              <a:rPr lang="en-US" altLang="ko-KR" dirty="0" smtClean="0">
                <a:sym typeface="Wingdings" panose="05000000000000000000" pitchFamily="2" charset="2"/>
              </a:rPr>
              <a:t>5</a:t>
            </a:r>
            <a:r>
              <a:rPr lang="ko-KR" altLang="en-US" dirty="0" smtClean="0">
                <a:sym typeface="Wingdings" panose="05000000000000000000" pitchFamily="2" charset="2"/>
              </a:rPr>
              <a:t>가지의 대표적인 레이아웃입니다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en-US" altLang="ko-KR" dirty="0">
                <a:sym typeface="Wingdings" panose="05000000000000000000" pitchFamily="2" charset="2"/>
              </a:rPr>
              <a:t/>
            </a:r>
            <a:br>
              <a:rPr lang="en-US" altLang="ko-KR" dirty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4</a:t>
            </a:fld>
            <a:endParaRPr lang="ko-KR" altLang="en-US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5966025"/>
              </p:ext>
            </p:extLst>
          </p:nvPr>
        </p:nvGraphicFramePr>
        <p:xfrm>
          <a:off x="911424" y="1328748"/>
          <a:ext cx="10789788" cy="5217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50041">
                  <a:extLst>
                    <a:ext uri="{9D8B030D-6E8A-4147-A177-3AD203B41FA5}">
                      <a16:colId xmlns:a16="http://schemas.microsoft.com/office/drawing/2014/main" val="2098332567"/>
                    </a:ext>
                  </a:extLst>
                </a:gridCol>
                <a:gridCol w="7539747">
                  <a:extLst>
                    <a:ext uri="{9D8B030D-6E8A-4147-A177-3AD203B41FA5}">
                      <a16:colId xmlns:a16="http://schemas.microsoft.com/office/drawing/2014/main" val="433369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레이아웃 이름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설명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1468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제약 레이아웃</a:t>
                      </a:r>
                      <a:endParaRPr lang="en-US" altLang="ko-KR" dirty="0" smtClean="0"/>
                    </a:p>
                    <a:p>
                      <a:pPr latinLnBrk="1"/>
                      <a:r>
                        <a:rPr lang="en-US" altLang="ko-KR" dirty="0" smtClean="0"/>
                        <a:t>ConstraintLayout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제약조건</a:t>
                      </a:r>
                      <a:r>
                        <a:rPr lang="en-US" altLang="ko-KR" dirty="0" smtClean="0"/>
                        <a:t>(Constraint)</a:t>
                      </a:r>
                      <a:r>
                        <a:rPr lang="ko-KR" altLang="en-US" dirty="0" smtClean="0"/>
                        <a:t>기반 모델</a:t>
                      </a:r>
                      <a:endParaRPr lang="en-US" altLang="ko-KR" dirty="0" smtClean="0"/>
                    </a:p>
                    <a:p>
                      <a:pPr latinLnBrk="1"/>
                      <a:r>
                        <a:rPr lang="ko-KR" altLang="en-US" dirty="0" smtClean="0"/>
                        <a:t>제약조건을 사용해 화면을 구성하는 방법</a:t>
                      </a:r>
                      <a:endParaRPr lang="en-US" altLang="ko-KR" dirty="0" smtClean="0"/>
                    </a:p>
                    <a:p>
                      <a:pPr latinLnBrk="1"/>
                      <a:r>
                        <a:rPr lang="ko-KR" altLang="en-US" dirty="0" smtClean="0"/>
                        <a:t>안스에서 자동으로 설정하는 </a:t>
                      </a:r>
                      <a:r>
                        <a:rPr lang="ko-KR" altLang="en-US" b="1" dirty="0" smtClean="0"/>
                        <a:t>디폴트 레이아웃</a:t>
                      </a:r>
                      <a:endParaRPr lang="ko-KR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85562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리니어 레이아웃</a:t>
                      </a:r>
                      <a:endParaRPr lang="en-US" altLang="ko-KR" dirty="0" smtClean="0"/>
                    </a:p>
                    <a:p>
                      <a:pPr latinLnBrk="1"/>
                      <a:r>
                        <a:rPr lang="en-US" altLang="ko-KR" dirty="0" smtClean="0"/>
                        <a:t>Linear</a:t>
                      </a:r>
                      <a:r>
                        <a:rPr lang="en-US" altLang="ko-KR" baseline="0" dirty="0" smtClean="0"/>
                        <a:t>Layout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박스</a:t>
                      </a:r>
                      <a:r>
                        <a:rPr lang="en-US" altLang="ko-KR" dirty="0" smtClean="0"/>
                        <a:t>(Box)</a:t>
                      </a:r>
                      <a:r>
                        <a:rPr lang="ko-KR" altLang="en-US" dirty="0" smtClean="0"/>
                        <a:t>모델</a:t>
                      </a:r>
                      <a:endParaRPr lang="en-US" altLang="ko-KR" dirty="0" smtClean="0"/>
                    </a:p>
                    <a:p>
                      <a:pPr latinLnBrk="1"/>
                      <a:r>
                        <a:rPr lang="ko-KR" altLang="en-US" dirty="0" smtClean="0"/>
                        <a:t>한 쪽 방향으로 차례대로 뷰를 추가하여 화면을 구성하는 방법</a:t>
                      </a:r>
                      <a:endParaRPr lang="en-US" altLang="ko-KR" dirty="0" smtClean="0"/>
                    </a:p>
                    <a:p>
                      <a:pPr latinLnBrk="1"/>
                      <a:r>
                        <a:rPr lang="ko-KR" altLang="en-US" dirty="0" smtClean="0"/>
                        <a:t>뷰가 차지할 수 있는 사각형 영역을 할당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b="1" dirty="0" smtClean="0"/>
                        <a:t>자주 사용함</a:t>
                      </a:r>
                      <a:endParaRPr lang="ko-KR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42806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상대 레이아웃</a:t>
                      </a:r>
                      <a:endParaRPr lang="en-US" altLang="ko-KR" dirty="0" smtClean="0"/>
                    </a:p>
                    <a:p>
                      <a:pPr latinLnBrk="1"/>
                      <a:r>
                        <a:rPr lang="en-US" altLang="ko-KR" dirty="0" smtClean="0"/>
                        <a:t>RelativeLayout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규칙</a:t>
                      </a:r>
                      <a:r>
                        <a:rPr lang="en-US" altLang="ko-KR" dirty="0" smtClean="0"/>
                        <a:t>(Rule)</a:t>
                      </a:r>
                      <a:r>
                        <a:rPr lang="ko-KR" altLang="en-US" dirty="0" smtClean="0"/>
                        <a:t>기반 모델</a:t>
                      </a:r>
                      <a:endParaRPr lang="en-US" altLang="ko-KR" dirty="0" smtClean="0"/>
                    </a:p>
                    <a:p>
                      <a:pPr latinLnBrk="1"/>
                      <a:r>
                        <a:rPr lang="ko-KR" altLang="en-US" dirty="0" smtClean="0"/>
                        <a:t>부모 컨테이너나 다른 뷰와의 상대적 위치로 화면을 구성하는 방법</a:t>
                      </a:r>
                      <a:endParaRPr lang="en-US" altLang="ko-KR" dirty="0" smtClean="0"/>
                    </a:p>
                    <a:p>
                      <a:pPr latinLnBrk="1"/>
                      <a:r>
                        <a:rPr lang="ko-KR" altLang="en-US" dirty="0" smtClean="0"/>
                        <a:t>제약 레이아웃을 사용하게 되면서 </a:t>
                      </a:r>
                      <a:r>
                        <a:rPr lang="ko-KR" altLang="en-US" b="1" dirty="0" smtClean="0"/>
                        <a:t>상대 레이아웃은 권장하지 않음</a:t>
                      </a:r>
                      <a:endParaRPr lang="ko-KR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7547157"/>
                  </a:ext>
                </a:extLst>
              </a:tr>
              <a:tr h="114645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프레임 레이아웃</a:t>
                      </a:r>
                      <a:endParaRPr lang="en-US" altLang="ko-KR" dirty="0" smtClean="0"/>
                    </a:p>
                    <a:p>
                      <a:pPr latinLnBrk="1"/>
                      <a:r>
                        <a:rPr lang="en-US" altLang="ko-KR" dirty="0" smtClean="0"/>
                        <a:t>FrameLayout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싱글</a:t>
                      </a:r>
                      <a:r>
                        <a:rPr lang="en-US" altLang="ko-KR" dirty="0" smtClean="0"/>
                        <a:t>(Single)</a:t>
                      </a:r>
                      <a:r>
                        <a:rPr lang="ko-KR" altLang="en-US" dirty="0" smtClean="0"/>
                        <a:t>모델</a:t>
                      </a:r>
                      <a:endParaRPr lang="en-US" altLang="ko-KR" dirty="0" smtClean="0"/>
                    </a:p>
                    <a:p>
                      <a:pPr latinLnBrk="1"/>
                      <a:r>
                        <a:rPr lang="ko-KR" altLang="en-US" dirty="0" smtClean="0"/>
                        <a:t>가장 상위에 있는 하나의 뷰 또는 뷰 그룹만 보여주는 방법</a:t>
                      </a:r>
                      <a:endParaRPr lang="en-US" altLang="ko-KR" dirty="0" smtClean="0"/>
                    </a:p>
                    <a:p>
                      <a:pPr latinLnBrk="1"/>
                      <a:r>
                        <a:rPr lang="ko-KR" altLang="en-US" dirty="0" smtClean="0"/>
                        <a:t>여러 개의 뷰가 돌아가면 중첩하여 쌓게 됨</a:t>
                      </a:r>
                      <a:r>
                        <a:rPr lang="en-US" altLang="ko-KR" dirty="0" smtClean="0"/>
                        <a:t>. </a:t>
                      </a:r>
                      <a:r>
                        <a:rPr lang="ko-KR" altLang="en-US" dirty="0" smtClean="0"/>
                        <a:t>가장 단순하지만 여러 개의 뷰를 중첩한 후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smtClean="0"/>
                        <a:t>각 뷰를 전환하여 보여주는 방식으로 </a:t>
                      </a:r>
                      <a:r>
                        <a:rPr lang="ko-KR" altLang="en-US" b="1" dirty="0" smtClean="0"/>
                        <a:t>자주 사용함</a:t>
                      </a:r>
                      <a:r>
                        <a:rPr lang="en-US" altLang="ko-KR" b="1" dirty="0" smtClean="0"/>
                        <a:t>.</a:t>
                      </a:r>
                      <a:endParaRPr lang="ko-KR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11410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테이블 레이아웃</a:t>
                      </a:r>
                      <a:endParaRPr lang="en-US" altLang="ko-KR" dirty="0" smtClean="0"/>
                    </a:p>
                    <a:p>
                      <a:pPr latinLnBrk="1"/>
                      <a:r>
                        <a:rPr lang="en-US" altLang="ko-KR" dirty="0" smtClean="0"/>
                        <a:t>TableLayout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격자</a:t>
                      </a:r>
                      <a:r>
                        <a:rPr lang="en-US" altLang="ko-KR" dirty="0" smtClean="0"/>
                        <a:t>(Grid)</a:t>
                      </a:r>
                      <a:r>
                        <a:rPr lang="ko-KR" altLang="en-US" dirty="0" smtClean="0"/>
                        <a:t>모델</a:t>
                      </a:r>
                      <a:endParaRPr lang="en-US" altLang="ko-KR" dirty="0" smtClean="0"/>
                    </a:p>
                    <a:p>
                      <a:pPr latinLnBrk="1"/>
                      <a:r>
                        <a:rPr lang="ko-KR" altLang="en-US" dirty="0" smtClean="0"/>
                        <a:t>격자 모양의 배열을 사용하여 화면을 구성하는 방법</a:t>
                      </a:r>
                      <a:endParaRPr lang="en-US" altLang="ko-KR" dirty="0" smtClean="0"/>
                    </a:p>
                    <a:p>
                      <a:pPr latinLnBrk="1"/>
                      <a:r>
                        <a:rPr lang="en-US" altLang="ko-KR" dirty="0" smtClean="0"/>
                        <a:t>HTML</a:t>
                      </a:r>
                      <a:r>
                        <a:rPr lang="ko-KR" altLang="en-US" dirty="0" smtClean="0"/>
                        <a:t>에서 많이 사용하는 정렬 방식과 유사하지만 </a:t>
                      </a:r>
                      <a:r>
                        <a:rPr lang="ko-KR" altLang="en-US" b="1" dirty="0" smtClean="0"/>
                        <a:t>많이 사용하지 않음</a:t>
                      </a:r>
                      <a:r>
                        <a:rPr lang="en-US" altLang="ko-KR" b="1" dirty="0" smtClean="0"/>
                        <a:t>.</a:t>
                      </a:r>
                      <a:endParaRPr lang="ko-KR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71606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82371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02-2 Linear Layout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패딩과 마진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b="1" dirty="0">
                <a:sym typeface="Wingdings" panose="05000000000000000000" pitchFamily="2" charset="2"/>
              </a:rPr>
              <a:t>뷰의 마진과 패딩 설정하기 </a:t>
            </a:r>
            <a:r>
              <a:rPr lang="en-US" altLang="ko-KR" b="1" dirty="0" smtClean="0">
                <a:sym typeface="Wingdings" panose="05000000000000000000" pitchFamily="2" charset="2"/>
              </a:rPr>
              <a:t>-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padding.xml</a:t>
            </a:r>
            <a:r>
              <a:rPr lang="en-US" altLang="ko-KR" b="1" dirty="0" smtClean="0">
                <a:sym typeface="Wingdings" panose="05000000000000000000" pitchFamily="2" charset="2"/>
              </a:rPr>
              <a:t> </a:t>
            </a:r>
            <a:endParaRPr lang="en-US" altLang="ko-KR" b="1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ko-KR" b="1" dirty="0" smtClean="0">
                <a:sym typeface="Wingdings" panose="05000000000000000000" pitchFamily="2" charset="2"/>
              </a:rPr>
              <a:t>-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gravity.xml </a:t>
            </a: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40</a:t>
            </a:fld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455623" y="1252603"/>
            <a:ext cx="11248112" cy="52629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Consolas" panose="020B0609020204030204" pitchFamily="49" charset="0"/>
              </a:rPr>
              <a:t>&lt;?xml version="1.0" encoding="utf-8"?&gt;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&lt;LinearLayout xmlns:android="http://schemas.android.com/</a:t>
            </a:r>
            <a:r>
              <a:rPr lang="en-US" altLang="ko-KR" sz="1400" dirty="0" err="1">
                <a:latin typeface="Consolas" panose="020B0609020204030204" pitchFamily="49" charset="0"/>
              </a:rPr>
              <a:t>apk</a:t>
            </a:r>
            <a:r>
              <a:rPr lang="en-US" altLang="ko-KR" sz="1400" dirty="0">
                <a:latin typeface="Consolas" panose="020B0609020204030204" pitchFamily="49" charset="0"/>
              </a:rPr>
              <a:t>/res/android"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android:orientation="</a:t>
            </a:r>
            <a:r>
              <a:rPr lang="en-US" altLang="ko-KR" sz="1400" dirty="0">
                <a:solidFill>
                  <a:srgbClr val="C00000"/>
                </a:solidFill>
                <a:latin typeface="Consolas" panose="020B0609020204030204" pitchFamily="49" charset="0"/>
              </a:rPr>
              <a:t>horizontal</a:t>
            </a:r>
            <a:r>
              <a:rPr lang="en-US" altLang="ko-KR" sz="1400" dirty="0" smtClean="0">
                <a:latin typeface="Consolas" panose="020B0609020204030204" pitchFamily="49" charset="0"/>
              </a:rPr>
              <a:t>" 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android:layout_width</a:t>
            </a:r>
            <a:r>
              <a:rPr lang="en-US" altLang="ko-KR" sz="1400" dirty="0">
                <a:latin typeface="Consolas" panose="020B0609020204030204" pitchFamily="49" charset="0"/>
              </a:rPr>
              <a:t>="</a:t>
            </a:r>
            <a:r>
              <a:rPr lang="en-US" altLang="ko-KR" sz="1400" dirty="0" err="1">
                <a:latin typeface="Consolas" panose="020B0609020204030204" pitchFamily="49" charset="0"/>
              </a:rPr>
              <a:t>match_parent</a:t>
            </a:r>
            <a:r>
              <a:rPr lang="en-US" altLang="ko-KR" sz="1400" dirty="0" smtClean="0">
                <a:latin typeface="Consolas" panose="020B0609020204030204" pitchFamily="49" charset="0"/>
              </a:rPr>
              <a:t>"     </a:t>
            </a:r>
            <a:r>
              <a:rPr lang="en-US" altLang="ko-KR" sz="1400" dirty="0">
                <a:latin typeface="Consolas" panose="020B0609020204030204" pitchFamily="49" charset="0"/>
              </a:rPr>
              <a:t>android:layout_height="</a:t>
            </a:r>
            <a:r>
              <a:rPr lang="en-US" altLang="ko-KR" sz="1400" dirty="0" err="1">
                <a:latin typeface="Consolas" panose="020B0609020204030204" pitchFamily="49" charset="0"/>
              </a:rPr>
              <a:t>match_parent</a:t>
            </a:r>
            <a:r>
              <a:rPr lang="en-US" altLang="ko-KR" sz="1400" dirty="0" smtClean="0">
                <a:latin typeface="Consolas" panose="020B0609020204030204" pitchFamily="49" charset="0"/>
              </a:rPr>
              <a:t>"&gt;</a:t>
            </a: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&lt;</a:t>
            </a:r>
            <a:r>
              <a:rPr lang="en-US" altLang="ko-KR" sz="1400" dirty="0" err="1">
                <a:latin typeface="Consolas" panose="020B0609020204030204" pitchFamily="49" charset="0"/>
              </a:rPr>
              <a:t>TextView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android:id="@+id/</a:t>
            </a:r>
            <a:r>
              <a:rPr lang="en-US" altLang="ko-KR" sz="1400" dirty="0" err="1">
                <a:latin typeface="Consolas" panose="020B0609020204030204" pitchFamily="49" charset="0"/>
              </a:rPr>
              <a:t>textview</a:t>
            </a:r>
            <a:r>
              <a:rPr lang="en-US" altLang="ko-KR" sz="1400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android:layout_width="wrap_content</a:t>
            </a:r>
            <a:r>
              <a:rPr lang="en-US" altLang="ko-KR" sz="1400" dirty="0" smtClean="0">
                <a:latin typeface="Consolas" panose="020B0609020204030204" pitchFamily="49" charset="0"/>
              </a:rPr>
              <a:t>"    android:layout_height</a:t>
            </a:r>
            <a:r>
              <a:rPr lang="en-US" altLang="ko-KR" sz="1400" dirty="0">
                <a:latin typeface="Consolas" panose="020B0609020204030204" pitchFamily="49" charset="0"/>
              </a:rPr>
              <a:t>="wrap_content"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android:text="</a:t>
            </a:r>
            <a:r>
              <a:rPr lang="en-US" altLang="ko-KR" sz="1400" dirty="0" err="1">
                <a:latin typeface="Consolas" panose="020B0609020204030204" pitchFamily="49" charset="0"/>
              </a:rPr>
              <a:t>TextView</a:t>
            </a:r>
            <a:r>
              <a:rPr lang="en-US" altLang="ko-KR" sz="1400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android:textColor="#ffff0000</a:t>
            </a:r>
            <a:r>
              <a:rPr lang="en-US" altLang="ko-KR" sz="1400" dirty="0" smtClean="0">
                <a:latin typeface="Consolas" panose="020B0609020204030204" pitchFamily="49" charset="0"/>
              </a:rPr>
              <a:t>" 	 android:textSize</a:t>
            </a:r>
            <a:r>
              <a:rPr lang="en-US" altLang="ko-KR" sz="1400" dirty="0">
                <a:latin typeface="Consolas" panose="020B0609020204030204" pitchFamily="49" charset="0"/>
              </a:rPr>
              <a:t>="24sp"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android:background</a:t>
            </a:r>
            <a:r>
              <a:rPr lang="en-US" altLang="ko-KR" sz="1400" dirty="0">
                <a:latin typeface="Consolas" panose="020B0609020204030204" pitchFamily="49" charset="0"/>
              </a:rPr>
              <a:t>="#ffffff00</a:t>
            </a:r>
            <a:r>
              <a:rPr lang="en-US" altLang="ko-KR" sz="1400" dirty="0" smtClean="0">
                <a:latin typeface="Consolas" panose="020B0609020204030204" pitchFamily="49" charset="0"/>
              </a:rPr>
              <a:t>" 	 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android:</a:t>
            </a:r>
            <a:r>
              <a:rPr lang="en-US" altLang="ko-KR" sz="1400" dirty="0" err="1" smtClean="0">
                <a:solidFill>
                  <a:srgbClr val="C00000"/>
                </a:solidFill>
                <a:latin typeface="Consolas" panose="020B0609020204030204" pitchFamily="49" charset="0"/>
              </a:rPr>
              <a:t>padding</a:t>
            </a:r>
            <a:r>
              <a:rPr lang="en-US" altLang="ko-KR" sz="1400" dirty="0">
                <a:latin typeface="Consolas" panose="020B0609020204030204" pitchFamily="49" charset="0"/>
              </a:rPr>
              <a:t>="20dp" </a:t>
            </a:r>
            <a:r>
              <a:rPr lang="en-US" altLang="ko-KR" sz="1400" dirty="0" smtClean="0">
                <a:latin typeface="Consolas" panose="020B0609020204030204" pitchFamily="49" charset="0"/>
              </a:rPr>
              <a:t>/&gt;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&lt;</a:t>
            </a:r>
            <a:r>
              <a:rPr lang="en-US" altLang="ko-KR" sz="1400" dirty="0" err="1">
                <a:latin typeface="Consolas" panose="020B0609020204030204" pitchFamily="49" charset="0"/>
              </a:rPr>
              <a:t>TextView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android:id="@+id/textview2"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android:layout_width="wrap_content</a:t>
            </a:r>
            <a:r>
              <a:rPr lang="en-US" altLang="ko-KR" sz="1400" dirty="0" smtClean="0">
                <a:latin typeface="Consolas" panose="020B0609020204030204" pitchFamily="49" charset="0"/>
              </a:rPr>
              <a:t>"    android:layout_height</a:t>
            </a:r>
            <a:r>
              <a:rPr lang="en-US" altLang="ko-KR" sz="1400" dirty="0">
                <a:latin typeface="Consolas" panose="020B0609020204030204" pitchFamily="49" charset="0"/>
              </a:rPr>
              <a:t>="wrap_content"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android:text="</a:t>
            </a:r>
            <a:r>
              <a:rPr lang="en-US" altLang="ko-KR" sz="1400" dirty="0" err="1">
                <a:latin typeface="Consolas" panose="020B0609020204030204" pitchFamily="49" charset="0"/>
              </a:rPr>
              <a:t>TextView</a:t>
            </a:r>
            <a:r>
              <a:rPr lang="en-US" altLang="ko-KR" sz="1400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android:textColor="#ffff0000</a:t>
            </a:r>
            <a:r>
              <a:rPr lang="en-US" altLang="ko-KR" sz="1400" dirty="0" smtClean="0">
                <a:latin typeface="Consolas" panose="020B0609020204030204" pitchFamily="49" charset="0"/>
              </a:rPr>
              <a:t>" 	 android:textSize="24sp"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android:background</a:t>
            </a:r>
            <a:r>
              <a:rPr lang="en-US" altLang="ko-KR" sz="1400" dirty="0">
                <a:latin typeface="Consolas" panose="020B0609020204030204" pitchFamily="49" charset="0"/>
              </a:rPr>
              <a:t>="#ff00ffff</a:t>
            </a:r>
            <a:r>
              <a:rPr lang="en-US" altLang="ko-KR" sz="1400" dirty="0" smtClean="0">
                <a:latin typeface="Consolas" panose="020B0609020204030204" pitchFamily="49" charset="0"/>
              </a:rPr>
              <a:t>" 	 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android:</a:t>
            </a:r>
            <a:r>
              <a:rPr lang="en-US" altLang="ko-KR" sz="1400" b="1" dirty="0" err="1" smtClean="0">
                <a:solidFill>
                  <a:srgbClr val="C00000"/>
                </a:solidFill>
                <a:latin typeface="Consolas" panose="020B0609020204030204" pitchFamily="49" charset="0"/>
              </a:rPr>
              <a:t>layout_margin</a:t>
            </a:r>
            <a:r>
              <a:rPr lang="en-US" altLang="ko-KR" sz="1400" dirty="0" smtClean="0">
                <a:latin typeface="Consolas" panose="020B0609020204030204" pitchFamily="49" charset="0"/>
              </a:rPr>
              <a:t>="</a:t>
            </a:r>
            <a:r>
              <a:rPr lang="en-US" altLang="ko-KR" sz="1400" dirty="0">
                <a:latin typeface="Consolas" panose="020B0609020204030204" pitchFamily="49" charset="0"/>
              </a:rPr>
              <a:t>10dp" </a:t>
            </a:r>
            <a:r>
              <a:rPr lang="en-US" altLang="ko-KR" sz="1400" dirty="0" smtClean="0">
                <a:latin typeface="Consolas" panose="020B0609020204030204" pitchFamily="49" charset="0"/>
              </a:rPr>
              <a:t>/&gt;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&lt;</a:t>
            </a:r>
            <a:r>
              <a:rPr lang="en-US" altLang="ko-KR" sz="1400" dirty="0" err="1">
                <a:latin typeface="Consolas" panose="020B0609020204030204" pitchFamily="49" charset="0"/>
              </a:rPr>
              <a:t>TextView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android:id="@+id/textview3"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android:layout_width="wrap_content</a:t>
            </a:r>
            <a:r>
              <a:rPr lang="en-US" altLang="ko-KR" sz="1400" dirty="0" smtClean="0">
                <a:latin typeface="Consolas" panose="020B0609020204030204" pitchFamily="49" charset="0"/>
              </a:rPr>
              <a:t>"    android:layout_height</a:t>
            </a:r>
            <a:r>
              <a:rPr lang="en-US" altLang="ko-KR" sz="1400" dirty="0">
                <a:latin typeface="Consolas" panose="020B0609020204030204" pitchFamily="49" charset="0"/>
              </a:rPr>
              <a:t>="wrap_content"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android:text="</a:t>
            </a:r>
            <a:r>
              <a:rPr lang="en-US" altLang="ko-KR" sz="1400" dirty="0" err="1">
                <a:latin typeface="Consolas" panose="020B0609020204030204" pitchFamily="49" charset="0"/>
              </a:rPr>
              <a:t>TextView</a:t>
            </a:r>
            <a:r>
              <a:rPr lang="en-US" altLang="ko-KR" sz="1400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android:textColor="#</a:t>
            </a:r>
            <a:r>
              <a:rPr lang="en-US" altLang="ko-KR" sz="1400" dirty="0" err="1">
                <a:latin typeface="Consolas" panose="020B0609020204030204" pitchFamily="49" charset="0"/>
              </a:rPr>
              <a:t>ffffffff</a:t>
            </a:r>
            <a:r>
              <a:rPr lang="en-US" altLang="ko-KR" sz="1400" dirty="0" smtClean="0">
                <a:latin typeface="Consolas" panose="020B0609020204030204" pitchFamily="49" charset="0"/>
              </a:rPr>
              <a:t>" 	 android:textSize</a:t>
            </a:r>
            <a:r>
              <a:rPr lang="en-US" altLang="ko-KR" sz="1400" dirty="0">
                <a:latin typeface="Consolas" panose="020B0609020204030204" pitchFamily="49" charset="0"/>
              </a:rPr>
              <a:t>="24sp"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android:background</a:t>
            </a:r>
            <a:r>
              <a:rPr lang="en-US" altLang="ko-KR" sz="1400" dirty="0">
                <a:latin typeface="Consolas" panose="020B0609020204030204" pitchFamily="49" charset="0"/>
              </a:rPr>
              <a:t>="#fff00fff</a:t>
            </a:r>
            <a:r>
              <a:rPr lang="en-US" altLang="ko-KR" sz="1400" dirty="0" smtClean="0">
                <a:latin typeface="Consolas" panose="020B0609020204030204" pitchFamily="49" charset="0"/>
              </a:rPr>
              <a:t>" 	 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android:</a:t>
            </a:r>
            <a:r>
              <a:rPr lang="en-US" altLang="ko-KR" sz="1400" dirty="0" err="1" smtClean="0">
                <a:solidFill>
                  <a:srgbClr val="C00000"/>
                </a:solidFill>
                <a:latin typeface="Consolas" panose="020B0609020204030204" pitchFamily="49" charset="0"/>
              </a:rPr>
              <a:t>padding</a:t>
            </a:r>
            <a:r>
              <a:rPr lang="en-US" altLang="ko-KR" sz="1400" dirty="0">
                <a:latin typeface="Consolas" panose="020B0609020204030204" pitchFamily="49" charset="0"/>
              </a:rPr>
              <a:t>="20dp" /&gt;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&lt;/LinearLayout&gt;</a:t>
            </a:r>
            <a:endParaRPr lang="ko-KR" altLang="en-US" sz="1400" dirty="0">
              <a:latin typeface="Consolas" panose="020B0609020204030204" pitchFamily="49" charset="0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8095027" y="1689109"/>
            <a:ext cx="3606185" cy="27699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200" dirty="0" smtClean="0">
                <a:sym typeface="Wingdings" panose="05000000000000000000" pitchFamily="2" charset="2"/>
              </a:rPr>
              <a:t>LinearLayout</a:t>
            </a:r>
            <a:r>
              <a:rPr lang="ko-KR" altLang="en-US" sz="1200" dirty="0" smtClean="0">
                <a:sym typeface="Wingdings" panose="05000000000000000000" pitchFamily="2" charset="2"/>
              </a:rPr>
              <a:t>을 가로</a:t>
            </a:r>
            <a:r>
              <a:rPr lang="en-US" altLang="ko-KR" sz="1200" dirty="0" smtClean="0">
                <a:sym typeface="Wingdings" panose="05000000000000000000" pitchFamily="2" charset="2"/>
              </a:rPr>
              <a:t>(horizontal)</a:t>
            </a:r>
            <a:r>
              <a:rPr lang="ko-KR" altLang="en-US" sz="1200" dirty="0" smtClean="0">
                <a:sym typeface="Wingdings" panose="05000000000000000000" pitchFamily="2" charset="2"/>
              </a:rPr>
              <a:t>방향으로 설정</a:t>
            </a:r>
            <a:r>
              <a:rPr lang="en-US" altLang="ko-KR" sz="1200" dirty="0" smtClean="0">
                <a:sym typeface="Wingdings" panose="05000000000000000000" pitchFamily="2" charset="2"/>
              </a:rPr>
              <a:t> </a:t>
            </a:r>
            <a:endParaRPr lang="ko-KR" altLang="en-US" sz="1200" dirty="0"/>
          </a:p>
        </p:txBody>
      </p:sp>
      <p:sp>
        <p:nvSpPr>
          <p:cNvPr id="19" name="직사각형 18"/>
          <p:cNvSpPr/>
          <p:nvPr/>
        </p:nvSpPr>
        <p:spPr>
          <a:xfrm>
            <a:off x="8095027" y="3472796"/>
            <a:ext cx="3614414" cy="27699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ko-KR" altLang="en-US" sz="1200" dirty="0" smtClean="0">
                <a:sym typeface="Wingdings" panose="05000000000000000000" pitchFamily="2" charset="2"/>
              </a:rPr>
              <a:t>텍스트 뷰 위젯 내부의 여백을 </a:t>
            </a:r>
            <a:r>
              <a:rPr lang="en-US" altLang="ko-KR" sz="1200" dirty="0" smtClean="0">
                <a:sym typeface="Wingdings" panose="05000000000000000000" pitchFamily="2" charset="2"/>
              </a:rPr>
              <a:t>20dp </a:t>
            </a:r>
            <a:r>
              <a:rPr lang="ko-KR" altLang="en-US" sz="1200" dirty="0" smtClean="0">
                <a:sym typeface="Wingdings" panose="05000000000000000000" pitchFamily="2" charset="2"/>
              </a:rPr>
              <a:t>로 설정</a:t>
            </a:r>
            <a:r>
              <a:rPr lang="en-US" altLang="ko-KR" sz="1200" dirty="0" smtClean="0">
                <a:sym typeface="Wingdings" panose="05000000000000000000" pitchFamily="2" charset="2"/>
              </a:rPr>
              <a:t> </a:t>
            </a:r>
            <a:endParaRPr lang="ko-KR" altLang="en-US" sz="1200" dirty="0"/>
          </a:p>
        </p:txBody>
      </p:sp>
      <p:sp>
        <p:nvSpPr>
          <p:cNvPr id="20" name="직사각형 19"/>
          <p:cNvSpPr/>
          <p:nvPr/>
        </p:nvSpPr>
        <p:spPr>
          <a:xfrm>
            <a:off x="8095027" y="4733179"/>
            <a:ext cx="3606185" cy="27999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ko-KR" altLang="en-US" sz="1200" dirty="0" smtClean="0">
                <a:sym typeface="Wingdings" panose="05000000000000000000" pitchFamily="2" charset="2"/>
              </a:rPr>
              <a:t>텍스트 뷰와 부모 여유공간 사이 여백을 </a:t>
            </a:r>
            <a:r>
              <a:rPr lang="en-US" altLang="ko-KR" sz="1200" dirty="0" smtClean="0">
                <a:sym typeface="Wingdings" panose="05000000000000000000" pitchFamily="2" charset="2"/>
              </a:rPr>
              <a:t>10dp</a:t>
            </a:r>
            <a:r>
              <a:rPr lang="ko-KR" altLang="en-US" sz="1200" dirty="0" smtClean="0">
                <a:sym typeface="Wingdings" panose="05000000000000000000" pitchFamily="2" charset="2"/>
              </a:rPr>
              <a:t>로 설정 </a:t>
            </a:r>
            <a:endParaRPr lang="ko-KR" altLang="en-US" sz="1200" dirty="0"/>
          </a:p>
        </p:txBody>
      </p:sp>
      <p:sp>
        <p:nvSpPr>
          <p:cNvPr id="21" name="직사각형 20"/>
          <p:cNvSpPr/>
          <p:nvPr/>
        </p:nvSpPr>
        <p:spPr>
          <a:xfrm>
            <a:off x="8100812" y="5955370"/>
            <a:ext cx="3600400" cy="27699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ko-KR" altLang="en-US" sz="1200" dirty="0" err="1" smtClean="0">
                <a:sym typeface="Wingdings" panose="05000000000000000000" pitchFamily="2" charset="2"/>
              </a:rPr>
              <a:t>택스트</a:t>
            </a:r>
            <a:r>
              <a:rPr lang="ko-KR" altLang="en-US" sz="1200" dirty="0" smtClean="0">
                <a:sym typeface="Wingdings" panose="05000000000000000000" pitchFamily="2" charset="2"/>
              </a:rPr>
              <a:t> 뷰 위젯 내부의 여백을 </a:t>
            </a:r>
            <a:r>
              <a:rPr lang="en-US" altLang="ko-KR" sz="1200" dirty="0" smtClean="0">
                <a:sym typeface="Wingdings" panose="05000000000000000000" pitchFamily="2" charset="2"/>
              </a:rPr>
              <a:t>20dp</a:t>
            </a:r>
            <a:r>
              <a:rPr lang="ko-KR" altLang="en-US" sz="1200" dirty="0" smtClean="0">
                <a:sym typeface="Wingdings" panose="05000000000000000000" pitchFamily="2" charset="2"/>
              </a:rPr>
              <a:t>로 설정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497179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02-2 Linear Layout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패딩과 마진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b="1" dirty="0">
                <a:sym typeface="Wingdings" panose="05000000000000000000" pitchFamily="2" charset="2"/>
              </a:rPr>
              <a:t>뷰의 </a:t>
            </a:r>
            <a:r>
              <a:rPr lang="ko-KR" altLang="en-US" b="1" dirty="0" smtClean="0">
                <a:sym typeface="Wingdings" panose="05000000000000000000" pitchFamily="2" charset="2"/>
              </a:rPr>
              <a:t>마진과 </a:t>
            </a:r>
            <a:r>
              <a:rPr lang="ko-KR" altLang="en-US" b="1" dirty="0">
                <a:sym typeface="Wingdings" panose="05000000000000000000" pitchFamily="2" charset="2"/>
              </a:rPr>
              <a:t>패딩 설정하기 </a:t>
            </a:r>
            <a:r>
              <a:rPr lang="en-US" altLang="ko-KR" b="1" dirty="0" smtClean="0">
                <a:sym typeface="Wingdings" panose="05000000000000000000" pitchFamily="2" charset="2"/>
              </a:rPr>
              <a:t>–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padding.xml</a:t>
            </a:r>
            <a:r>
              <a:rPr lang="en-US" altLang="ko-KR" b="1" dirty="0" smtClean="0">
                <a:sym typeface="Wingdings" panose="05000000000000000000" pitchFamily="2" charset="2"/>
              </a:rPr>
              <a:t>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첫째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셋째 텍스트 뷰는 </a:t>
            </a:r>
            <a:r>
              <a:rPr lang="en-US" altLang="ko-KR" dirty="0" smtClean="0">
                <a:sym typeface="Wingdings" panose="05000000000000000000" pitchFamily="2" charset="2"/>
              </a:rPr>
              <a:t>Padding</a:t>
            </a:r>
            <a:r>
              <a:rPr lang="ko-KR" altLang="en-US" dirty="0" smtClean="0">
                <a:sym typeface="Wingdings" panose="05000000000000000000" pitchFamily="2" charset="2"/>
              </a:rPr>
              <a:t>속성의 </a:t>
            </a:r>
            <a:r>
              <a:rPr lang="en-US" altLang="ko-KR" dirty="0" smtClean="0">
                <a:sym typeface="Wingdings" panose="05000000000000000000" pitchFamily="2" charset="2"/>
              </a:rPr>
              <a:t>all</a:t>
            </a:r>
            <a:r>
              <a:rPr lang="ko-KR" altLang="en-US" dirty="0" smtClean="0">
                <a:sym typeface="Wingdings" panose="05000000000000000000" pitchFamily="2" charset="2"/>
              </a:rPr>
              <a:t>에 </a:t>
            </a:r>
            <a:r>
              <a:rPr lang="en-US" altLang="ko-KR" dirty="0" smtClean="0">
                <a:sym typeface="Wingdings" panose="05000000000000000000" pitchFamily="2" charset="2"/>
              </a:rPr>
              <a:t>20dp</a:t>
            </a:r>
            <a:r>
              <a:rPr lang="ko-KR" altLang="en-US" dirty="0" smtClean="0">
                <a:sym typeface="Wingdings" panose="05000000000000000000" pitchFamily="2" charset="2"/>
              </a:rPr>
              <a:t>를 설정하여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글자와 뷰의 테두리 사이에 거리를 둔 것입니다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둘째 텍스트 뷰는 </a:t>
            </a:r>
            <a:r>
              <a:rPr lang="en-US" altLang="ko-KR" dirty="0" smtClean="0">
                <a:sym typeface="Wingdings" panose="05000000000000000000" pitchFamily="2" charset="2"/>
              </a:rPr>
              <a:t>layout_margin</a:t>
            </a:r>
            <a:r>
              <a:rPr lang="ko-KR" altLang="en-US" dirty="0" smtClean="0">
                <a:sym typeface="Wingdings" panose="05000000000000000000" pitchFamily="2" charset="2"/>
              </a:rPr>
              <a:t>속성의 </a:t>
            </a:r>
            <a:r>
              <a:rPr lang="en-US" altLang="ko-KR" dirty="0" smtClean="0">
                <a:sym typeface="Wingdings" panose="05000000000000000000" pitchFamily="2" charset="2"/>
              </a:rPr>
              <a:t>all</a:t>
            </a:r>
            <a:r>
              <a:rPr lang="ko-KR" altLang="en-US" dirty="0" smtClean="0">
                <a:sym typeface="Wingdings" panose="05000000000000000000" pitchFamily="2" charset="2"/>
              </a:rPr>
              <a:t>에 </a:t>
            </a:r>
            <a:r>
              <a:rPr lang="en-US" altLang="ko-KR" dirty="0" smtClean="0">
                <a:sym typeface="Wingdings" panose="05000000000000000000" pitchFamily="2" charset="2"/>
              </a:rPr>
              <a:t>10dp</a:t>
            </a:r>
            <a:r>
              <a:rPr lang="ko-KR" altLang="en-US" dirty="0" smtClean="0">
                <a:sym typeface="Wingdings" panose="05000000000000000000" pitchFamily="2" charset="2"/>
              </a:rPr>
              <a:t>를 설정하여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테두리와 다른 뷰 사이에 거리를 둔 것입니다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자 이제 </a:t>
            </a:r>
            <a:r>
              <a:rPr lang="en-US" altLang="ko-KR" dirty="0" smtClean="0">
                <a:sym typeface="Wingdings" panose="05000000000000000000" pitchFamily="2" charset="2"/>
              </a:rPr>
              <a:t>padding.xml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레이아웃을 단말기 화면에 보려면 어떻게 하면 되나요</a:t>
            </a:r>
            <a:r>
              <a:rPr lang="en-US" altLang="ko-KR" dirty="0" smtClean="0">
                <a:sym typeface="Wingdings" panose="05000000000000000000" pitchFamily="2" charset="2"/>
              </a:rPr>
              <a:t>?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>MainActivity.java</a:t>
            </a:r>
            <a:r>
              <a:rPr lang="ko-KR" altLang="en-US" dirty="0" smtClean="0">
                <a:sym typeface="Wingdings" panose="05000000000000000000" pitchFamily="2" charset="2"/>
              </a:rPr>
              <a:t>에 가서 </a:t>
            </a:r>
            <a:r>
              <a:rPr lang="en-US" altLang="ko-KR" dirty="0" smtClean="0">
                <a:sym typeface="Wingdings" panose="05000000000000000000" pitchFamily="2" charset="2"/>
              </a:rPr>
              <a:t>gravity.xml </a:t>
            </a:r>
            <a:r>
              <a:rPr lang="ko-KR" altLang="en-US" dirty="0" smtClean="0">
                <a:sym typeface="Wingdings" panose="05000000000000000000" pitchFamily="2" charset="2"/>
              </a:rPr>
              <a:t>대신에 </a:t>
            </a:r>
            <a:r>
              <a:rPr lang="en-US" altLang="ko-KR" dirty="0" smtClean="0">
                <a:sym typeface="Wingdings" panose="05000000000000000000" pitchFamily="2" charset="2"/>
              </a:rPr>
              <a:t>padding.xml</a:t>
            </a:r>
            <a:r>
              <a:rPr lang="ko-KR" altLang="en-US" dirty="0" smtClean="0">
                <a:sym typeface="Wingdings" panose="05000000000000000000" pitchFamily="2" charset="2"/>
              </a:rPr>
              <a:t>을 가져오도록 해야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41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384" y="2636912"/>
            <a:ext cx="5639289" cy="114309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383" y="3995266"/>
            <a:ext cx="5628213" cy="1329873"/>
          </a:xfrm>
          <a:prstGeom prst="rect">
            <a:avLst/>
          </a:prstGeom>
        </p:spPr>
      </p:pic>
      <p:cxnSp>
        <p:nvCxnSpPr>
          <p:cNvPr id="25" name="직선 화살표 연결선 24"/>
          <p:cNvCxnSpPr/>
          <p:nvPr/>
        </p:nvCxnSpPr>
        <p:spPr>
          <a:xfrm flipH="1" flipV="1">
            <a:off x="4811007" y="3292448"/>
            <a:ext cx="288032" cy="31647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/>
          <p:nvPr/>
        </p:nvCxnSpPr>
        <p:spPr>
          <a:xfrm flipH="1" flipV="1">
            <a:off x="1271464" y="3089301"/>
            <a:ext cx="216024" cy="21602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/>
          <p:nvPr/>
        </p:nvCxnSpPr>
        <p:spPr>
          <a:xfrm flipH="1" flipV="1">
            <a:off x="1487488" y="4660202"/>
            <a:ext cx="216024" cy="21602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/>
          <p:nvPr/>
        </p:nvCxnSpPr>
        <p:spPr>
          <a:xfrm flipH="1" flipV="1">
            <a:off x="4943872" y="4850269"/>
            <a:ext cx="216024" cy="21602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/>
          <p:nvPr/>
        </p:nvCxnSpPr>
        <p:spPr>
          <a:xfrm flipH="1" flipV="1">
            <a:off x="10858377" y="3861048"/>
            <a:ext cx="216024" cy="21602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100" y="5522495"/>
            <a:ext cx="4876570" cy="89469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15147" y="2924944"/>
            <a:ext cx="2888230" cy="2933954"/>
          </a:xfrm>
          <a:prstGeom prst="rect">
            <a:avLst/>
          </a:prstGeom>
        </p:spPr>
      </p:pic>
      <p:sp>
        <p:nvSpPr>
          <p:cNvPr id="9" name="오른쪽 화살표 8"/>
          <p:cNvSpPr/>
          <p:nvPr/>
        </p:nvSpPr>
        <p:spPr>
          <a:xfrm>
            <a:off x="7516090" y="4362268"/>
            <a:ext cx="720080" cy="5111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3874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02-2 Linear Layout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패딩과 마진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b="1" dirty="0">
                <a:sym typeface="Wingdings" panose="05000000000000000000" pitchFamily="2" charset="2"/>
              </a:rPr>
              <a:t>뷰의 </a:t>
            </a:r>
            <a:r>
              <a:rPr lang="ko-KR" altLang="en-US" b="1" dirty="0" smtClean="0">
                <a:sym typeface="Wingdings" panose="05000000000000000000" pitchFamily="2" charset="2"/>
              </a:rPr>
              <a:t>마진과 </a:t>
            </a:r>
            <a:r>
              <a:rPr lang="ko-KR" altLang="en-US" b="1" dirty="0">
                <a:sym typeface="Wingdings" panose="05000000000000000000" pitchFamily="2" charset="2"/>
              </a:rPr>
              <a:t>패딩 설정하기 </a:t>
            </a:r>
            <a:r>
              <a:rPr lang="en-US" altLang="ko-KR" b="1" dirty="0" smtClean="0">
                <a:sym typeface="Wingdings" panose="05000000000000000000" pitchFamily="2" charset="2"/>
              </a:rPr>
              <a:t>- </a:t>
            </a: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padding.xml</a:t>
            </a:r>
            <a:r>
              <a:rPr lang="en-US" altLang="ko-KR" b="1" dirty="0" smtClean="0">
                <a:sym typeface="Wingdings" panose="05000000000000000000" pitchFamily="2" charset="2"/>
              </a:rPr>
              <a:t>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세 개의 텍스트 뷰들의 </a:t>
            </a:r>
            <a:r>
              <a:rPr lang="en-US" altLang="ko-KR" dirty="0" smtClean="0">
                <a:sym typeface="Wingdings" panose="05000000000000000000" pitchFamily="2" charset="2"/>
              </a:rPr>
              <a:t>layout_margin </a:t>
            </a:r>
            <a:r>
              <a:rPr lang="ko-KR" altLang="en-US" dirty="0" smtClean="0">
                <a:sym typeface="Wingdings" panose="05000000000000000000" pitchFamily="2" charset="2"/>
              </a:rPr>
              <a:t>과 </a:t>
            </a:r>
            <a:r>
              <a:rPr lang="en-US" altLang="ko-KR" dirty="0" smtClean="0">
                <a:sym typeface="Wingdings" panose="05000000000000000000" pitchFamily="2" charset="2"/>
              </a:rPr>
              <a:t>padding </a:t>
            </a:r>
            <a:r>
              <a:rPr lang="ko-KR" altLang="en-US" dirty="0" smtClean="0">
                <a:sym typeface="Wingdings" panose="05000000000000000000" pitchFamily="2" charset="2"/>
              </a:rPr>
              <a:t>속성 값을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모두 </a:t>
            </a: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3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0dp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로 설정하고 </a:t>
            </a:r>
            <a:r>
              <a:rPr lang="ko-KR" altLang="en-US" dirty="0" smtClean="0">
                <a:sym typeface="Wingdings" panose="05000000000000000000" pitchFamily="2" charset="2"/>
              </a:rPr>
              <a:t>화면을 출력해보는 실험을 해보십시오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en-US" altLang="ko-KR" dirty="0" smtClean="0">
                <a:sym typeface="Wingdings" panose="05000000000000000000" pitchFamily="2" charset="2"/>
              </a:rPr>
              <a:t>[Code]</a:t>
            </a:r>
            <a:r>
              <a:rPr lang="ko-KR" altLang="en-US" dirty="0" smtClean="0">
                <a:sym typeface="Wingdings" panose="05000000000000000000" pitchFamily="2" charset="2"/>
              </a:rPr>
              <a:t>탭에서 작업하는 것은 코딩을 했고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너무 쉬우니까 속성 창에서 설정하는 것도 연습해보십시오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화면 모양이 바람직하지 않을 것입니다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여유 공간이 모자라서 생기는 현상이겠죠</a:t>
            </a:r>
            <a:r>
              <a:rPr lang="en-US" altLang="ko-KR" dirty="0" smtClean="0">
                <a:sym typeface="Wingdings" panose="05000000000000000000" pitchFamily="2" charset="2"/>
              </a:rPr>
              <a:t>?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이런 일이 일어나지 않도록 유의하십시오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42</a:t>
            </a:fld>
            <a:endParaRPr lang="ko-KR" altLang="en-US"/>
          </a:p>
        </p:txBody>
      </p:sp>
      <p:cxnSp>
        <p:nvCxnSpPr>
          <p:cNvPr id="32" name="직선 화살표 연결선 31"/>
          <p:cNvCxnSpPr/>
          <p:nvPr/>
        </p:nvCxnSpPr>
        <p:spPr>
          <a:xfrm flipH="1" flipV="1">
            <a:off x="10858377" y="3861048"/>
            <a:ext cx="216024" cy="21602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5760" y="3666621"/>
            <a:ext cx="2598645" cy="195088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2184" y="3053157"/>
            <a:ext cx="3619814" cy="3177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977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02-4 Table Layout: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테이블 레이아웃 실습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 smtClean="0">
                <a:sym typeface="Wingdings" panose="05000000000000000000" pitchFamily="2" charset="2"/>
              </a:rPr>
              <a:t>표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혹은 엑셀 시트와 같은 형태로 화면을 구성하는 레이아웃입니다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Step1: </a:t>
            </a:r>
            <a:r>
              <a:rPr lang="en-US" altLang="ko-KR" dirty="0" smtClean="0">
                <a:sym typeface="Wingdings" panose="05000000000000000000" pitchFamily="2" charset="2"/>
              </a:rPr>
              <a:t>Table Layout</a:t>
            </a:r>
            <a:r>
              <a:rPr lang="ko-KR" altLang="en-US" dirty="0" smtClean="0">
                <a:sym typeface="Wingdings" panose="05000000000000000000" pitchFamily="2" charset="2"/>
              </a:rPr>
              <a:t>를 사용해보기 위해 새로운 프로젝트를 </a:t>
            </a:r>
            <a:r>
              <a:rPr lang="en-US" altLang="ko-KR" dirty="0" smtClean="0">
                <a:sym typeface="Wingdings" panose="05000000000000000000" pitchFamily="2" charset="2"/>
              </a:rPr>
              <a:t>Empty Activity</a:t>
            </a:r>
            <a:r>
              <a:rPr lang="ko-KR" altLang="en-US" dirty="0" smtClean="0">
                <a:sym typeface="Wingdings" panose="05000000000000000000" pitchFamily="2" charset="2"/>
              </a:rPr>
              <a:t>로 시작하고</a:t>
            </a:r>
            <a:r>
              <a:rPr lang="en-US" altLang="ko-KR" dirty="0" smtClean="0">
                <a:sym typeface="Wingdings" panose="05000000000000000000" pitchFamily="2" charset="2"/>
              </a:rPr>
              <a:t>,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프로젝트 이름</a:t>
            </a:r>
            <a:r>
              <a:rPr lang="ko-KR" altLang="en-US" dirty="0">
                <a:sym typeface="Wingdings" panose="05000000000000000000" pitchFamily="2" charset="2"/>
              </a:rPr>
              <a:t>을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en-US" altLang="ko-KR" b="1" dirty="0" smtClean="0">
                <a:sym typeface="Wingdings" panose="05000000000000000000" pitchFamily="2" charset="2"/>
              </a:rPr>
              <a:t>Hu023TableLayout</a:t>
            </a:r>
            <a:r>
              <a:rPr lang="ko-KR" altLang="en-US" dirty="0" smtClean="0">
                <a:sym typeface="Wingdings" panose="05000000000000000000" pitchFamily="2" charset="2"/>
              </a:rPr>
              <a:t>으로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패키지 이름은 </a:t>
            </a:r>
            <a:r>
              <a:rPr lang="en-US" altLang="ko-KR" dirty="0" smtClean="0">
                <a:sym typeface="Wingdings" panose="05000000000000000000" pitchFamily="2" charset="2"/>
              </a:rPr>
              <a:t>org.joy.</a:t>
            </a:r>
            <a:r>
              <a:rPr lang="en-US" altLang="ko-KR" b="1" dirty="0" smtClean="0">
                <a:sym typeface="Wingdings" panose="05000000000000000000" pitchFamily="2" charset="2"/>
              </a:rPr>
              <a:t>layout </a:t>
            </a:r>
            <a:r>
              <a:rPr lang="ko-KR" altLang="en-US" dirty="0" smtClean="0">
                <a:sym typeface="Wingdings" panose="05000000000000000000" pitchFamily="2" charset="2"/>
              </a:rPr>
              <a:t>으로 설정합니다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새로운 프로젝트 창이 열리면</a:t>
            </a:r>
            <a:r>
              <a:rPr lang="en-US" altLang="ko-KR" dirty="0">
                <a:sym typeface="Wingdings" panose="05000000000000000000" pitchFamily="2" charset="2"/>
              </a:rPr>
              <a:t>, activity_main.xml </a:t>
            </a:r>
            <a:r>
              <a:rPr lang="ko-KR" altLang="en-US" dirty="0">
                <a:sym typeface="Wingdings" panose="05000000000000000000" pitchFamily="2" charset="2"/>
              </a:rPr>
              <a:t>파일을 열고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다음과 같이 화면을 구성하십시오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43</a:t>
            </a:fld>
            <a:endParaRPr lang="ko-KR" altLang="en-US" dirty="0"/>
          </a:p>
        </p:txBody>
      </p:sp>
      <p:grpSp>
        <p:nvGrpSpPr>
          <p:cNvPr id="8" name="그룹 7"/>
          <p:cNvGrpSpPr/>
          <p:nvPr/>
        </p:nvGrpSpPr>
        <p:grpSpPr>
          <a:xfrm>
            <a:off x="453100" y="2276872"/>
            <a:ext cx="3528392" cy="2493589"/>
            <a:chOff x="911424" y="1916832"/>
            <a:chExt cx="3528392" cy="2493589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11424" y="1916832"/>
              <a:ext cx="3528392" cy="2493589"/>
            </a:xfrm>
            <a:prstGeom prst="rect">
              <a:avLst/>
            </a:prstGeom>
          </p:spPr>
        </p:pic>
        <p:sp>
          <p:nvSpPr>
            <p:cNvPr id="7" name="모서리가 둥근 직사각형 6"/>
            <p:cNvSpPr/>
            <p:nvPr/>
          </p:nvSpPr>
          <p:spPr>
            <a:xfrm>
              <a:off x="1415480" y="2852936"/>
              <a:ext cx="2160240" cy="216024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1415480" y="3186861"/>
              <a:ext cx="2160240" cy="242139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1784" y="2287670"/>
            <a:ext cx="6840760" cy="4276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245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02-4 Table Layout: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테이블 레이아웃 실습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2: 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최상위 레이아웃이 </a:t>
            </a:r>
            <a:r>
              <a:rPr lang="en-US" altLang="ko-KR" dirty="0" smtClean="0">
                <a:sym typeface="Wingdings" panose="05000000000000000000" pitchFamily="2" charset="2"/>
              </a:rPr>
              <a:t>ConstraintLayout</a:t>
            </a:r>
            <a:r>
              <a:rPr lang="ko-KR" altLang="en-US" dirty="0" smtClean="0">
                <a:sym typeface="Wingdings" panose="05000000000000000000" pitchFamily="2" charset="2"/>
              </a:rPr>
              <a:t>인데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이것을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en-US" altLang="ko-KR" b="1" dirty="0" smtClean="0">
                <a:sym typeface="Wingdings" panose="05000000000000000000" pitchFamily="2" charset="2"/>
              </a:rPr>
              <a:t>LinearLayout</a:t>
            </a:r>
            <a:r>
              <a:rPr lang="ko-KR" altLang="en-US" dirty="0" smtClean="0">
                <a:sym typeface="Wingdings" panose="05000000000000000000" pitchFamily="2" charset="2"/>
              </a:rPr>
              <a:t>으로 수정하십시오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Component Tree</a:t>
            </a:r>
            <a:r>
              <a:rPr lang="ko-KR" altLang="en-US" dirty="0" smtClean="0">
                <a:sym typeface="Wingdings" panose="05000000000000000000" pitchFamily="2" charset="2"/>
              </a:rPr>
              <a:t>창에서 우 클릭하여 </a:t>
            </a:r>
            <a:r>
              <a:rPr lang="en-US" altLang="ko-KR" dirty="0" smtClean="0">
                <a:sym typeface="Wingdings" panose="05000000000000000000" pitchFamily="2" charset="2"/>
              </a:rPr>
              <a:t>[Convert view]</a:t>
            </a:r>
            <a:r>
              <a:rPr lang="ko-KR" altLang="en-US" dirty="0" smtClean="0">
                <a:sym typeface="Wingdings" panose="05000000000000000000" pitchFamily="2" charset="2"/>
              </a:rPr>
              <a:t>에서 선택하여 수정합니다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최상위 레이아웃을 </a:t>
            </a:r>
            <a:r>
              <a:rPr lang="en-US" altLang="ko-KR" dirty="0" smtClean="0">
                <a:sym typeface="Wingdings" panose="05000000000000000000" pitchFamily="2" charset="2"/>
              </a:rPr>
              <a:t>LinearLayout</a:t>
            </a:r>
            <a:r>
              <a:rPr lang="ko-KR" altLang="en-US" dirty="0" smtClean="0">
                <a:sym typeface="Wingdings" panose="05000000000000000000" pitchFamily="2" charset="2"/>
              </a:rPr>
              <a:t>으로 설정해야하는 이유는 </a:t>
            </a:r>
            <a:r>
              <a:rPr lang="en-US" altLang="ko-KR" dirty="0" smtClean="0">
                <a:sym typeface="Wingdings" panose="05000000000000000000" pitchFamily="2" charset="2"/>
              </a:rPr>
              <a:t>[Convert view…] </a:t>
            </a:r>
            <a:r>
              <a:rPr lang="ko-KR" altLang="en-US" dirty="0" smtClean="0">
                <a:sym typeface="Wingdings" panose="05000000000000000000" pitchFamily="2" charset="2"/>
              </a:rPr>
              <a:t>메뉴의 대화상자에서는 </a:t>
            </a:r>
            <a:r>
              <a:rPr lang="en-US" altLang="ko-KR" dirty="0" smtClean="0">
                <a:sym typeface="Wingdings" panose="05000000000000000000" pitchFamily="2" charset="2"/>
              </a:rPr>
              <a:t>TableLayout</a:t>
            </a:r>
            <a:r>
              <a:rPr lang="ko-KR" altLang="en-US" dirty="0" smtClean="0">
                <a:sym typeface="Wingdings" panose="05000000000000000000" pitchFamily="2" charset="2"/>
              </a:rPr>
              <a:t>를 선택할 수 없기 때문입니다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기존에 있는 </a:t>
            </a:r>
            <a:r>
              <a:rPr lang="en-US" altLang="ko-KR" dirty="0" smtClean="0">
                <a:sym typeface="Wingdings" panose="05000000000000000000" pitchFamily="2" charset="2"/>
              </a:rPr>
              <a:t>TextView – Hello World</a:t>
            </a:r>
            <a:r>
              <a:rPr lang="ko-KR" altLang="en-US" dirty="0" smtClean="0">
                <a:sym typeface="Wingdings" panose="05000000000000000000" pitchFamily="2" charset="2"/>
              </a:rPr>
              <a:t>는 삭제합니다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Palette</a:t>
            </a:r>
            <a:r>
              <a:rPr lang="ko-KR" altLang="en-US" dirty="0" smtClean="0">
                <a:sym typeface="Wingdings" panose="05000000000000000000" pitchFamily="2" charset="2"/>
              </a:rPr>
              <a:t>에서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Layouts/</a:t>
            </a:r>
            <a:r>
              <a:rPr lang="en-US" altLang="ko-KR" b="1" dirty="0" err="1" smtClean="0">
                <a:solidFill>
                  <a:srgbClr val="C00000"/>
                </a:solidFill>
                <a:sym typeface="Wingdings" panose="05000000000000000000" pitchFamily="2" charset="2"/>
              </a:rPr>
              <a:t>TableLayout</a:t>
            </a:r>
            <a:r>
              <a:rPr lang="ko-KR" altLang="en-US" dirty="0" smtClean="0">
                <a:sym typeface="Wingdings" panose="05000000000000000000" pitchFamily="2" charset="2"/>
              </a:rPr>
              <a:t>를 먼저 끌어다 </a:t>
            </a:r>
            <a:r>
              <a:rPr lang="en-US" altLang="ko-KR" dirty="0" smtClean="0">
                <a:sym typeface="Wingdings" panose="05000000000000000000" pitchFamily="2" charset="2"/>
              </a:rPr>
              <a:t>LinearLayout </a:t>
            </a:r>
            <a:r>
              <a:rPr lang="ko-KR" altLang="en-US" dirty="0" smtClean="0">
                <a:sym typeface="Wingdings" panose="05000000000000000000" pitchFamily="2" charset="2"/>
              </a:rPr>
              <a:t>아래에 배치합니다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Palette</a:t>
            </a:r>
            <a:r>
              <a:rPr lang="ko-KR" altLang="en-US" dirty="0" smtClean="0">
                <a:sym typeface="Wingdings" panose="05000000000000000000" pitchFamily="2" charset="2"/>
              </a:rPr>
              <a:t>에서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Layouts/</a:t>
            </a:r>
            <a:r>
              <a:rPr lang="en-US" altLang="ko-KR" b="1" dirty="0" err="1" smtClean="0">
                <a:solidFill>
                  <a:srgbClr val="C00000"/>
                </a:solidFill>
                <a:sym typeface="Wingdings" panose="05000000000000000000" pitchFamily="2" charset="2"/>
              </a:rPr>
              <a:t>TableRow</a:t>
            </a:r>
            <a:r>
              <a:rPr lang="ko-KR" altLang="en-US" dirty="0" smtClean="0">
                <a:sym typeface="Wingdings" panose="05000000000000000000" pitchFamily="2" charset="2"/>
              </a:rPr>
              <a:t>를 끌어다 </a:t>
            </a:r>
            <a:r>
              <a:rPr lang="en-US" altLang="ko-KR" dirty="0" smtClean="0">
                <a:sym typeface="Wingdings" panose="05000000000000000000" pitchFamily="2" charset="2"/>
              </a:rPr>
              <a:t>TableLayout </a:t>
            </a:r>
            <a:r>
              <a:rPr lang="ko-KR" altLang="en-US" dirty="0" smtClean="0">
                <a:sym typeface="Wingdings" panose="05000000000000000000" pitchFamily="2" charset="2"/>
              </a:rPr>
              <a:t>아래에 배치합니다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en-US" altLang="ko-KR" b="1" dirty="0" smtClean="0">
                <a:sym typeface="Wingdings" panose="05000000000000000000" pitchFamily="2" charset="2"/>
              </a:rPr>
              <a:t>TableRow </a:t>
            </a:r>
            <a:r>
              <a:rPr lang="ko-KR" altLang="en-US" dirty="0" smtClean="0">
                <a:sym typeface="Wingdings" panose="05000000000000000000" pitchFamily="2" charset="2"/>
              </a:rPr>
              <a:t>뷰는 </a:t>
            </a:r>
            <a:r>
              <a:rPr lang="ko-KR" altLang="en-US" dirty="0">
                <a:sym typeface="Wingdings" panose="05000000000000000000" pitchFamily="2" charset="2"/>
              </a:rPr>
              <a:t>한 번에 </a:t>
            </a:r>
            <a:r>
              <a:rPr lang="ko-KR" altLang="en-US" dirty="0" smtClean="0">
                <a:sym typeface="Wingdings" panose="05000000000000000000" pitchFamily="2" charset="2"/>
              </a:rPr>
              <a:t>여러 </a:t>
            </a:r>
            <a:r>
              <a:rPr lang="ko-KR" altLang="en-US" dirty="0">
                <a:sym typeface="Wingdings" panose="05000000000000000000" pitchFamily="2" charset="2"/>
              </a:rPr>
              <a:t>개가 한꺼번에 </a:t>
            </a:r>
            <a:r>
              <a:rPr lang="ko-KR" altLang="en-US" dirty="0" smtClean="0">
                <a:sym typeface="Wingdings" panose="05000000000000000000" pitchFamily="2" charset="2"/>
              </a:rPr>
              <a:t>추가되는데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두 </a:t>
            </a:r>
            <a:r>
              <a:rPr lang="ko-KR" altLang="en-US" dirty="0">
                <a:sym typeface="Wingdings" panose="05000000000000000000" pitchFamily="2" charset="2"/>
              </a:rPr>
              <a:t>개를 남기고 </a:t>
            </a:r>
            <a:r>
              <a:rPr lang="ko-KR" altLang="en-US" dirty="0" smtClean="0">
                <a:sym typeface="Wingdings" panose="05000000000000000000" pitchFamily="2" charset="2"/>
              </a:rPr>
              <a:t>나머지를 </a:t>
            </a:r>
            <a:r>
              <a:rPr lang="ko-KR" altLang="en-US" dirty="0">
                <a:sym typeface="Wingdings" panose="05000000000000000000" pitchFamily="2" charset="2"/>
              </a:rPr>
              <a:t>지웁니다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44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1464" y="3861048"/>
            <a:ext cx="3223539" cy="2789162"/>
          </a:xfrm>
          <a:prstGeom prst="rect">
            <a:avLst/>
          </a:prstGeom>
        </p:spPr>
      </p:pic>
      <p:cxnSp>
        <p:nvCxnSpPr>
          <p:cNvPr id="14" name="직선 화살표 연결선 13"/>
          <p:cNvCxnSpPr/>
          <p:nvPr/>
        </p:nvCxnSpPr>
        <p:spPr>
          <a:xfrm>
            <a:off x="551384" y="5949280"/>
            <a:ext cx="648072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/>
          <p:nvPr/>
        </p:nvCxnSpPr>
        <p:spPr>
          <a:xfrm>
            <a:off x="947428" y="6165304"/>
            <a:ext cx="648072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/>
          <p:nvPr/>
        </p:nvCxnSpPr>
        <p:spPr>
          <a:xfrm>
            <a:off x="952488" y="6381328"/>
            <a:ext cx="648072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/>
          <p:nvPr/>
        </p:nvCxnSpPr>
        <p:spPr>
          <a:xfrm flipH="1">
            <a:off x="4223792" y="4365104"/>
            <a:ext cx="720080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9036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02-4 Table Layout: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테이블 레이아웃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3: </a:t>
            </a:r>
            <a:r>
              <a:rPr lang="ko-KR" altLang="en-US" dirty="0" smtClean="0">
                <a:sym typeface="Wingdings" panose="05000000000000000000" pitchFamily="2" charset="2"/>
              </a:rPr>
              <a:t>첫째 </a:t>
            </a:r>
            <a:r>
              <a:rPr lang="en-US" altLang="ko-KR" dirty="0" smtClean="0">
                <a:sym typeface="Wingdings" panose="05000000000000000000" pitchFamily="2" charset="2"/>
              </a:rPr>
              <a:t>TableRow</a:t>
            </a:r>
            <a:r>
              <a:rPr lang="ko-KR" altLang="en-US" dirty="0" smtClean="0">
                <a:sym typeface="Wingdings" panose="05000000000000000000" pitchFamily="2" charset="2"/>
              </a:rPr>
              <a:t>에 세 개의 버튼을 추가하세요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en-US" altLang="ko-KR" b="1" dirty="0" smtClean="0">
                <a:sym typeface="Wingdings" panose="05000000000000000000" pitchFamily="2" charset="2"/>
              </a:rPr>
              <a:t>[Design]</a:t>
            </a:r>
            <a:r>
              <a:rPr lang="ko-KR" altLang="en-US" b="1" dirty="0" smtClean="0">
                <a:sym typeface="Wingdings" panose="05000000000000000000" pitchFamily="2" charset="2"/>
              </a:rPr>
              <a:t>화면에</a:t>
            </a:r>
            <a:r>
              <a:rPr lang="ko-KR" altLang="en-US" b="1" dirty="0">
                <a:sym typeface="Wingdings" panose="05000000000000000000" pitchFamily="2" charset="2"/>
              </a:rPr>
              <a:t>서</a:t>
            </a:r>
            <a:r>
              <a:rPr lang="ko-KR" altLang="en-US" b="1" dirty="0" smtClean="0">
                <a:sym typeface="Wingdings" panose="05000000000000000000" pitchFamily="2" charset="2"/>
              </a:rPr>
              <a:t> 추가하는 것이 아니라</a:t>
            </a:r>
            <a:r>
              <a:rPr lang="en-US" altLang="ko-KR" b="1" dirty="0" smtClean="0">
                <a:sym typeface="Wingdings" panose="05000000000000000000" pitchFamily="2" charset="2"/>
              </a:rPr>
              <a:t>, </a:t>
            </a:r>
            <a:r>
              <a:rPr lang="en-US" altLang="ko-KR" dirty="0" smtClean="0">
                <a:sym typeface="Wingdings" panose="05000000000000000000" pitchFamily="2" charset="2"/>
              </a:rPr>
              <a:t>Palette</a:t>
            </a:r>
            <a:r>
              <a:rPr lang="ko-KR" altLang="en-US" dirty="0" smtClean="0">
                <a:sym typeface="Wingdings" panose="05000000000000000000" pitchFamily="2" charset="2"/>
              </a:rPr>
              <a:t>에서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Button</a:t>
            </a:r>
            <a:r>
              <a:rPr lang="ko-KR" altLang="en-US" dirty="0" smtClean="0">
                <a:sym typeface="Wingdings" panose="05000000000000000000" pitchFamily="2" charset="2"/>
              </a:rPr>
              <a:t>을 끌어다가 </a:t>
            </a:r>
            <a:r>
              <a:rPr lang="en-US" altLang="ko-KR" dirty="0" smtClean="0">
                <a:sym typeface="Wingdings" panose="05000000000000000000" pitchFamily="2" charset="2"/>
              </a:rPr>
              <a:t>Component Tree</a:t>
            </a:r>
            <a:r>
              <a:rPr lang="ko-KR" altLang="en-US" dirty="0" smtClean="0">
                <a:sym typeface="Wingdings" panose="05000000000000000000" pitchFamily="2" charset="2"/>
              </a:rPr>
              <a:t>의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TableRow </a:t>
            </a:r>
            <a:r>
              <a:rPr lang="ko-KR" altLang="en-US" dirty="0" smtClean="0">
                <a:sym typeface="Wingdings" panose="05000000000000000000" pitchFamily="2" charset="2"/>
              </a:rPr>
              <a:t>아래에 놓으면 추가됩니다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  <a:r>
              <a:rPr lang="ko-KR" altLang="en-US" dirty="0" smtClean="0">
                <a:sym typeface="Wingdings" panose="05000000000000000000" pitchFamily="2" charset="2"/>
              </a:rPr>
              <a:t>둘째 </a:t>
            </a:r>
            <a:r>
              <a:rPr lang="en-US" altLang="ko-KR" dirty="0" smtClean="0">
                <a:sym typeface="Wingdings" panose="05000000000000000000" pitchFamily="2" charset="2"/>
              </a:rPr>
              <a:t>TableRow</a:t>
            </a:r>
            <a:r>
              <a:rPr lang="ko-KR" altLang="en-US" dirty="0" smtClean="0">
                <a:sym typeface="Wingdings" panose="05000000000000000000" pitchFamily="2" charset="2"/>
              </a:rPr>
              <a:t>에도 세 개의 버튼을 추가하세요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만약 버튼을 추가했는데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en-US" altLang="ko-KR" dirty="0" err="1" smtClean="0">
                <a:sym typeface="Wingdings" panose="05000000000000000000" pitchFamily="2" charset="2"/>
              </a:rPr>
              <a:t>layout_weight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속성값이 자동으로 생겼으면 삭제하세요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  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그러면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다음과 같은 격자 모양으로 버튼들이 정렬이 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45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8088" y="2309494"/>
            <a:ext cx="4824402" cy="4420533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6816080" y="5157192"/>
            <a:ext cx="2016224" cy="1572835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1003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02-4 Table Layout: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테이블 레이아웃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Step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3(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계속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): </a:t>
            </a:r>
            <a:r>
              <a:rPr lang="ko-KR" altLang="en-US" dirty="0">
                <a:sym typeface="Wingdings" panose="05000000000000000000" pitchFamily="2" charset="2"/>
              </a:rPr>
              <a:t>다음과 같이 화면을 구성하고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소스 </a:t>
            </a:r>
            <a:r>
              <a:rPr lang="ko-KR" altLang="en-US" dirty="0" smtClean="0">
                <a:sym typeface="Wingdings" panose="05000000000000000000" pitchFamily="2" charset="2"/>
              </a:rPr>
              <a:t>코드를 확인하십시오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46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424" y="1340768"/>
            <a:ext cx="8916840" cy="5179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123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02-4 Table Layout: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테이블 레이아웃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4: </a:t>
            </a:r>
            <a:r>
              <a:rPr lang="ko-KR" altLang="en-US" dirty="0" smtClean="0">
                <a:sym typeface="Wingdings" panose="05000000000000000000" pitchFamily="2" charset="2"/>
              </a:rPr>
              <a:t>버튼들의 오른쪽 빈 공간을 다 채우고 싶다면 어떻게 할까요</a:t>
            </a:r>
            <a:r>
              <a:rPr lang="en-US" altLang="ko-KR" dirty="0" smtClean="0">
                <a:sym typeface="Wingdings" panose="05000000000000000000" pitchFamily="2" charset="2"/>
              </a:rPr>
              <a:t>? </a:t>
            </a:r>
          </a:p>
          <a:p>
            <a:pPr lvl="1"/>
            <a:r>
              <a:rPr lang="en-US" altLang="ko-KR" b="1" dirty="0" smtClean="0">
                <a:sym typeface="Wingdings" panose="05000000000000000000" pitchFamily="2" charset="2"/>
              </a:rPr>
              <a:t>&lt;TableLayout&gt;</a:t>
            </a:r>
            <a:r>
              <a:rPr lang="ko-KR" altLang="en-US" b="1" dirty="0" smtClean="0">
                <a:sym typeface="Wingdings" panose="05000000000000000000" pitchFamily="2" charset="2"/>
              </a:rPr>
              <a:t>의</a:t>
            </a:r>
            <a:r>
              <a:rPr lang="en-US" altLang="ko-KR" b="1" dirty="0" smtClean="0">
                <a:sym typeface="Wingdings" panose="05000000000000000000" pitchFamily="2" charset="2"/>
              </a:rPr>
              <a:t> </a:t>
            </a:r>
            <a:r>
              <a:rPr lang="en-US" altLang="ko-KR" b="1" dirty="0" err="1" smtClean="0">
                <a:solidFill>
                  <a:srgbClr val="C00000"/>
                </a:solidFill>
                <a:sym typeface="Wingdings" panose="05000000000000000000" pitchFamily="2" charset="2"/>
              </a:rPr>
              <a:t>stretchColumns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속성을 추가하면 됩니다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이 속성은 가로 방향으로 여유 공간이 있다면 그 부분을 모두 채워서 컬럼을 설정할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예를 들어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en-US" altLang="ko-KR" b="1" dirty="0" smtClean="0">
                <a:sym typeface="Wingdings" panose="05000000000000000000" pitchFamily="2" charset="2"/>
              </a:rPr>
              <a:t>"0"</a:t>
            </a:r>
            <a:r>
              <a:rPr lang="ko-KR" altLang="en-US" b="1" dirty="0" smtClean="0">
                <a:sym typeface="Wingdings" panose="05000000000000000000" pitchFamily="2" charset="2"/>
              </a:rPr>
              <a:t>이라 설정해보세요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첫째 버튼</a:t>
            </a:r>
            <a:r>
              <a:rPr lang="en-US" altLang="ko-KR" dirty="0" smtClean="0">
                <a:sym typeface="Wingdings" panose="05000000000000000000" pitchFamily="2" charset="2"/>
              </a:rPr>
              <a:t>(</a:t>
            </a:r>
            <a:r>
              <a:rPr lang="ko-KR" altLang="en-US" dirty="0" smtClean="0">
                <a:sym typeface="Wingdings" panose="05000000000000000000" pitchFamily="2" charset="2"/>
              </a:rPr>
              <a:t>인덱스 </a:t>
            </a:r>
            <a:r>
              <a:rPr lang="en-US" altLang="ko-KR" dirty="0" smtClean="0">
                <a:sym typeface="Wingdings" panose="05000000000000000000" pitchFamily="2" charset="2"/>
              </a:rPr>
              <a:t>0)</a:t>
            </a:r>
            <a:r>
              <a:rPr lang="ko-KR" altLang="en-US" dirty="0" smtClean="0">
                <a:sym typeface="Wingdings" panose="05000000000000000000" pitchFamily="2" charset="2"/>
              </a:rPr>
              <a:t>이 여유공간을 모두 차지합니다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세 개 버튼이 모두 나누어 가지려면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속성값을 </a:t>
            </a:r>
            <a:r>
              <a:rPr lang="en-US" altLang="ko-KR" dirty="0" smtClean="0">
                <a:sym typeface="Wingdings" panose="05000000000000000000" pitchFamily="2" charset="2"/>
              </a:rPr>
              <a:t>"0, 1, 2"</a:t>
            </a:r>
            <a:r>
              <a:rPr lang="ko-KR" altLang="en-US" dirty="0" smtClean="0">
                <a:sym typeface="Wingdings" panose="05000000000000000000" pitchFamily="2" charset="2"/>
              </a:rPr>
              <a:t>로 설정하면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아래와 같습니다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47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877" y="2768146"/>
            <a:ext cx="7895004" cy="3360711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679375" y="4691681"/>
            <a:ext cx="4065785" cy="234048"/>
          </a:xfrm>
          <a:prstGeom prst="roundRect">
            <a:avLst/>
          </a:prstGeom>
          <a:solidFill>
            <a:srgbClr val="C00000">
              <a:alpha val="18000"/>
            </a:srgb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2156" y="5522031"/>
            <a:ext cx="2720576" cy="617273"/>
          </a:xfrm>
          <a:prstGeom prst="rect">
            <a:avLst/>
          </a:prstGeom>
        </p:spPr>
      </p:pic>
      <p:sp>
        <p:nvSpPr>
          <p:cNvPr id="20" name="모서리가 둥근 직사각형 19"/>
          <p:cNvSpPr/>
          <p:nvPr/>
        </p:nvSpPr>
        <p:spPr>
          <a:xfrm>
            <a:off x="8760296" y="5589240"/>
            <a:ext cx="3033399" cy="386099"/>
          </a:xfrm>
          <a:prstGeom prst="roundRect">
            <a:avLst/>
          </a:prstGeom>
          <a:solidFill>
            <a:srgbClr val="C00000">
              <a:alpha val="18000"/>
            </a:srgb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구부러진 연결선 6"/>
          <p:cNvCxnSpPr>
            <a:stCxn id="9" idx="2"/>
            <a:endCxn id="20" idx="1"/>
          </p:cNvCxnSpPr>
          <p:nvPr/>
        </p:nvCxnSpPr>
        <p:spPr>
          <a:xfrm rot="16200000" flipH="1">
            <a:off x="5308002" y="2329995"/>
            <a:ext cx="856561" cy="6048028"/>
          </a:xfrm>
          <a:prstGeom prst="curvedConnector2">
            <a:avLst/>
          </a:prstGeom>
          <a:ln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6585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02-4 Table Layout: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테이블 레이아웃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5: </a:t>
            </a:r>
            <a:r>
              <a:rPr lang="ko-KR" altLang="en-US" dirty="0" smtClean="0">
                <a:sym typeface="Wingdings" panose="05000000000000000000" pitchFamily="2" charset="2"/>
              </a:rPr>
              <a:t>버튼들의 오른쪽 빈 공간을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가운데 버튼</a:t>
            </a:r>
            <a:r>
              <a:rPr lang="ko-KR" altLang="en-US" dirty="0" smtClean="0">
                <a:sym typeface="Wingdings" panose="05000000000000000000" pitchFamily="2" charset="2"/>
              </a:rPr>
              <a:t>이 모두 사용하길 원하면 어떻게 할까요</a:t>
            </a:r>
            <a:r>
              <a:rPr lang="en-US" altLang="ko-KR" dirty="0" smtClean="0">
                <a:sym typeface="Wingdings" panose="05000000000000000000" pitchFamily="2" charset="2"/>
              </a:rPr>
              <a:t>? 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이번에는 </a:t>
            </a:r>
            <a:r>
              <a:rPr lang="en-US" altLang="ko-KR" dirty="0" smtClean="0">
                <a:sym typeface="Wingdings" panose="05000000000000000000" pitchFamily="2" charset="2"/>
              </a:rPr>
              <a:t>xml </a:t>
            </a:r>
            <a:r>
              <a:rPr lang="ko-KR" altLang="en-US" dirty="0" smtClean="0">
                <a:sym typeface="Wingdings" panose="05000000000000000000" pitchFamily="2" charset="2"/>
              </a:rPr>
              <a:t>코드 수정이 아니라 </a:t>
            </a:r>
            <a:r>
              <a:rPr lang="en-US" altLang="ko-KR" dirty="0" smtClean="0">
                <a:sym typeface="Wingdings" panose="05000000000000000000" pitchFamily="2" charset="2"/>
              </a:rPr>
              <a:t>[Design]</a:t>
            </a:r>
            <a:r>
              <a:rPr lang="ko-KR" altLang="en-US" dirty="0" smtClean="0">
                <a:sym typeface="Wingdings" panose="05000000000000000000" pitchFamily="2" charset="2"/>
              </a:rPr>
              <a:t>화면의</a:t>
            </a:r>
            <a:r>
              <a:rPr lang="en-US" altLang="ko-KR" dirty="0" smtClean="0">
                <a:sym typeface="Wingdings" panose="05000000000000000000" pitchFamily="2" charset="2"/>
              </a:rPr>
              <a:t> Attributes</a:t>
            </a:r>
            <a:r>
              <a:rPr lang="ko-KR" altLang="en-US" dirty="0" smtClean="0">
                <a:sym typeface="Wingdings" panose="05000000000000000000" pitchFamily="2" charset="2"/>
              </a:rPr>
              <a:t>창에서 시도하십시오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b="1" dirty="0" err="1" smtClean="0">
                <a:sym typeface="Wingdings" panose="05000000000000000000" pitchFamily="2" charset="2"/>
              </a:rPr>
              <a:t>stretchColumns</a:t>
            </a:r>
            <a:r>
              <a:rPr lang="ko-KR" altLang="en-US" dirty="0" smtClean="0">
                <a:sym typeface="Wingdings" panose="05000000000000000000" pitchFamily="2" charset="2"/>
              </a:rPr>
              <a:t>와 대조적으로 </a:t>
            </a:r>
            <a:r>
              <a:rPr lang="en-US" altLang="ko-KR" b="1" dirty="0" err="1" smtClean="0">
                <a:sym typeface="Wingdings" panose="05000000000000000000" pitchFamily="2" charset="2"/>
              </a:rPr>
              <a:t>shrinkColumns</a:t>
            </a:r>
            <a:r>
              <a:rPr lang="ko-KR" altLang="en-US" dirty="0" smtClean="0">
                <a:sym typeface="Wingdings" panose="05000000000000000000" pitchFamily="2" charset="2"/>
              </a:rPr>
              <a:t>는 부모 컨테이너의 폭에 맞추도록 각 열의 폭을 강제로 축소해주는 속성입니다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48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440" y="1613916"/>
            <a:ext cx="5886412" cy="1959100"/>
          </a:xfrm>
          <a:prstGeom prst="rect">
            <a:avLst/>
          </a:prstGeom>
        </p:spPr>
      </p:pic>
      <p:sp>
        <p:nvSpPr>
          <p:cNvPr id="6" name="왼쪽 화살표 5"/>
          <p:cNvSpPr/>
          <p:nvPr/>
        </p:nvSpPr>
        <p:spPr>
          <a:xfrm>
            <a:off x="5663952" y="3212976"/>
            <a:ext cx="413204" cy="279749"/>
          </a:xfrm>
          <a:prstGeom prst="lef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/>
          <p:cNvGrpSpPr/>
          <p:nvPr/>
        </p:nvGrpSpPr>
        <p:grpSpPr>
          <a:xfrm>
            <a:off x="898886" y="1590582"/>
            <a:ext cx="2820695" cy="1959100"/>
            <a:chOff x="8112224" y="1608104"/>
            <a:chExt cx="2820695" cy="1959100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12224" y="1608104"/>
              <a:ext cx="2820695" cy="1959100"/>
            </a:xfrm>
            <a:prstGeom prst="rect">
              <a:avLst/>
            </a:prstGeom>
          </p:spPr>
        </p:pic>
        <p:sp>
          <p:nvSpPr>
            <p:cNvPr id="8" name="아래쪽 화살표 7"/>
            <p:cNvSpPr/>
            <p:nvPr/>
          </p:nvSpPr>
          <p:spPr>
            <a:xfrm rot="10800000">
              <a:off x="9604244" y="2893741"/>
              <a:ext cx="205434" cy="347791"/>
            </a:xfrm>
            <a:prstGeom prst="downArrow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123351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02-4 Table Layout: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테이블 레이아웃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Step 6: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 </a:t>
            </a:r>
            <a:r>
              <a:rPr lang="en-US" altLang="ko-KR" b="1" dirty="0" err="1">
                <a:sym typeface="Wingdings" panose="05000000000000000000" pitchFamily="2" charset="2"/>
              </a:rPr>
              <a:t>layout_span</a:t>
            </a:r>
            <a:r>
              <a:rPr lang="en-US" altLang="ko-KR" b="1" dirty="0">
                <a:sym typeface="Wingdings" panose="05000000000000000000" pitchFamily="2" charset="2"/>
              </a:rPr>
              <a:t> </a:t>
            </a:r>
            <a:r>
              <a:rPr lang="ko-KR" altLang="en-US" b="1" dirty="0">
                <a:sym typeface="Wingdings" panose="05000000000000000000" pitchFamily="2" charset="2"/>
              </a:rPr>
              <a:t>속성 </a:t>
            </a:r>
            <a:r>
              <a:rPr lang="ko-KR" altLang="en-US" b="1" dirty="0" smtClean="0">
                <a:sym typeface="Wingdings" panose="05000000000000000000" pitchFamily="2" charset="2"/>
              </a:rPr>
              <a:t>연습</a:t>
            </a:r>
            <a:endParaRPr lang="en-US" altLang="ko-KR" b="1" dirty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각각의 컬럼을 추가하는 뷰에는 </a:t>
            </a:r>
            <a:r>
              <a:rPr lang="en-US" altLang="ko-KR" b="1" dirty="0" err="1" smtClean="0">
                <a:sym typeface="Wingdings" panose="05000000000000000000" pitchFamily="2" charset="2"/>
              </a:rPr>
              <a:t>layout_column</a:t>
            </a:r>
            <a:r>
              <a:rPr lang="en-US" altLang="ko-KR" b="1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이나 </a:t>
            </a:r>
            <a:r>
              <a:rPr lang="en-US" altLang="ko-KR" b="1" dirty="0" err="1" smtClean="0">
                <a:sym typeface="Wingdings" panose="05000000000000000000" pitchFamily="2" charset="2"/>
              </a:rPr>
              <a:t>layout_span</a:t>
            </a:r>
            <a:r>
              <a:rPr lang="en-US" altLang="ko-KR" b="1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속성을 지정할 수도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자동으로 부여된 컬럼 인덱스</a:t>
            </a:r>
            <a:r>
              <a:rPr lang="en-US" altLang="ko-KR" dirty="0" smtClean="0">
                <a:sym typeface="Wingdings" panose="05000000000000000000" pitchFamily="2" charset="2"/>
              </a:rPr>
              <a:t>(0, 1, …)</a:t>
            </a:r>
            <a:r>
              <a:rPr lang="ko-KR" altLang="en-US" dirty="0" smtClean="0">
                <a:sym typeface="Wingdings" panose="05000000000000000000" pitchFamily="2" charset="2"/>
              </a:rPr>
              <a:t>를 </a:t>
            </a:r>
            <a:r>
              <a:rPr lang="en-US" altLang="ko-KR" dirty="0" err="1" smtClean="0">
                <a:sym typeface="Wingdings" panose="05000000000000000000" pitchFamily="2" charset="2"/>
              </a:rPr>
              <a:t>layout_column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속성을 사용하여 그 순서를 새로 설정할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err="1" smtClean="0">
                <a:sym typeface="Wingdings" panose="05000000000000000000" pitchFamily="2" charset="2"/>
              </a:rPr>
              <a:t>layout_span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속성으로 하나의 뷰가 여러 컬럼의 공간을 차지할 수 있도록 설정할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이를 이용하여 다음과 같은 </a:t>
            </a:r>
            <a:r>
              <a:rPr lang="en-US" altLang="ko-KR" dirty="0" smtClean="0">
                <a:sym typeface="Wingdings" panose="05000000000000000000" pitchFamily="2" charset="2"/>
              </a:rPr>
              <a:t>layout</a:t>
            </a:r>
            <a:r>
              <a:rPr lang="ko-KR" altLang="en-US" dirty="0" smtClean="0">
                <a:sym typeface="Wingdings" panose="05000000000000000000" pitchFamily="2" charset="2"/>
              </a:rPr>
              <a:t>을 만들어 봅시다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4512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02-2 Linear Layout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리니어 레이아웃 실습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b="1" dirty="0" smtClean="0">
                <a:sym typeface="Wingdings" panose="05000000000000000000" pitchFamily="2" charset="2"/>
              </a:rPr>
              <a:t>Linear Layout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방향 설정하기 </a:t>
            </a:r>
            <a:r>
              <a:rPr lang="en-US" altLang="ko-KR" b="1" dirty="0" smtClean="0">
                <a:sym typeface="Wingdings" panose="05000000000000000000" pitchFamily="2" charset="2"/>
              </a:rPr>
              <a:t>- </a:t>
            </a:r>
            <a:r>
              <a:rPr lang="ko-KR" altLang="en-US" b="1" dirty="0">
                <a:sym typeface="Wingdings" panose="05000000000000000000" pitchFamily="2" charset="2"/>
              </a:rPr>
              <a:t>방향</a:t>
            </a:r>
            <a:r>
              <a:rPr lang="en-US" altLang="ko-KR" b="1" dirty="0">
                <a:sym typeface="Wingdings" panose="05000000000000000000" pitchFamily="2" charset="2"/>
              </a:rPr>
              <a:t>(orientation)</a:t>
            </a:r>
            <a:r>
              <a:rPr lang="ko-KR" altLang="en-US" b="1" dirty="0">
                <a:sym typeface="Wingdings" panose="05000000000000000000" pitchFamily="2" charset="2"/>
              </a:rPr>
              <a:t> 속성에 따라 뷰를 채워 나가는 방법</a:t>
            </a:r>
            <a:endParaRPr lang="en-US" altLang="ko-KR" b="1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1: </a:t>
            </a:r>
            <a:r>
              <a:rPr lang="ko-KR" altLang="en-US" dirty="0" smtClean="0">
                <a:sym typeface="Wingdings" panose="05000000000000000000" pitchFamily="2" charset="2"/>
              </a:rPr>
              <a:t>새 </a:t>
            </a:r>
            <a:r>
              <a:rPr lang="en-US" altLang="ko-KR" b="1" dirty="0" smtClean="0">
                <a:sym typeface="Wingdings" panose="05000000000000000000" pitchFamily="2" charset="2"/>
              </a:rPr>
              <a:t>Hu021LinearLayout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프로젝트를 </a:t>
            </a:r>
            <a:r>
              <a:rPr lang="ko-KR" altLang="en-US" dirty="0">
                <a:sym typeface="Wingdings" panose="05000000000000000000" pitchFamily="2" charset="2"/>
              </a:rPr>
              <a:t>만듭니다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r>
              <a:rPr lang="en-US" altLang="ko-KR" dirty="0" smtClean="0">
                <a:sym typeface="Wingdings" panose="05000000000000000000" pitchFamily="2" charset="2"/>
              </a:rPr>
              <a:t>[File][New][New Project]</a:t>
            </a:r>
            <a:r>
              <a:rPr lang="ko-KR" altLang="en-US" dirty="0" smtClean="0">
                <a:sym typeface="Wingdings" panose="05000000000000000000" pitchFamily="2" charset="2"/>
              </a:rPr>
              <a:t>메뉴로도 가능합니다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첫 화면 유형은 </a:t>
            </a:r>
            <a:r>
              <a:rPr lang="en-US" altLang="ko-KR" dirty="0" smtClean="0">
                <a:sym typeface="Wingdings" panose="05000000000000000000" pitchFamily="2" charset="2"/>
              </a:rPr>
              <a:t>EmptyActivity </a:t>
            </a:r>
            <a:r>
              <a:rPr lang="ko-KR" altLang="en-US" dirty="0" smtClean="0">
                <a:sym typeface="Wingdings" panose="05000000000000000000" pitchFamily="2" charset="2"/>
              </a:rPr>
              <a:t>로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프로젝트 이름은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Hu021LinearLayout</a:t>
            </a:r>
            <a:r>
              <a:rPr lang="en-US" altLang="ko-KR" b="1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으로 입력하고</a:t>
            </a:r>
            <a:r>
              <a:rPr lang="en-US" altLang="ko-KR" dirty="0" smtClean="0">
                <a:sym typeface="Wingdings" panose="05000000000000000000" pitchFamily="2" charset="2"/>
              </a:rPr>
              <a:t>,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패키지 이름은 </a:t>
            </a:r>
            <a:r>
              <a:rPr lang="en-US" altLang="ko-KR" dirty="0" smtClean="0">
                <a:sym typeface="Wingdings" panose="05000000000000000000" pitchFamily="2" charset="2"/>
              </a:rPr>
              <a:t>org.joy.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layout</a:t>
            </a:r>
            <a:r>
              <a:rPr lang="en-US" altLang="ko-KR" b="1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으로 하고</a:t>
            </a:r>
            <a:r>
              <a:rPr lang="en-US" altLang="ko-KR" dirty="0" smtClean="0">
                <a:sym typeface="Wingdings" panose="05000000000000000000" pitchFamily="2" charset="2"/>
              </a:rPr>
              <a:t>,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[Finish]</a:t>
            </a:r>
            <a:r>
              <a:rPr lang="ko-KR" altLang="en-US" dirty="0" smtClean="0">
                <a:sym typeface="Wingdings" panose="05000000000000000000" pitchFamily="2" charset="2"/>
              </a:rPr>
              <a:t>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[activity_main.xml] </a:t>
            </a:r>
            <a:r>
              <a:rPr lang="ko-KR" altLang="en-US" dirty="0" smtClean="0">
                <a:sym typeface="Wingdings" panose="05000000000000000000" pitchFamily="2" charset="2"/>
              </a:rPr>
              <a:t>탭을 선택하고</a:t>
            </a:r>
            <a:r>
              <a:rPr lang="en-US" altLang="ko-KR" dirty="0" smtClean="0">
                <a:sym typeface="Wingdings" panose="05000000000000000000" pitchFamily="2" charset="2"/>
              </a:rPr>
              <a:t>, [Design]</a:t>
            </a:r>
            <a:r>
              <a:rPr lang="ko-KR" altLang="en-US" dirty="0" smtClean="0">
                <a:sym typeface="Wingdings" panose="05000000000000000000" pitchFamily="2" charset="2"/>
              </a:rPr>
              <a:t>화면에서 </a:t>
            </a:r>
            <a:r>
              <a:rPr lang="en-US" altLang="ko-KR" dirty="0" smtClean="0">
                <a:sym typeface="Wingdings" panose="05000000000000000000" pitchFamily="2" charset="2"/>
              </a:rPr>
              <a:t>"Hello World"</a:t>
            </a:r>
            <a:r>
              <a:rPr lang="ko-KR" altLang="en-US" dirty="0" smtClean="0">
                <a:sym typeface="Wingdings" panose="05000000000000000000" pitchFamily="2" charset="2"/>
              </a:rPr>
              <a:t>글자를 삭제합니다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ko-KR" dirty="0">
                <a:sym typeface="Wingdings" panose="05000000000000000000" pitchFamily="2" charset="2"/>
              </a:rPr>
              <a:t/>
            </a:r>
            <a:br>
              <a:rPr lang="en-US" altLang="ko-KR" dirty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2512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02-4 Table Layout: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테이블 레이아웃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Step 6:  </a:t>
            </a:r>
            <a:r>
              <a:rPr lang="en-US" altLang="ko-KR" b="1" dirty="0" err="1">
                <a:sym typeface="Wingdings" panose="05000000000000000000" pitchFamily="2" charset="2"/>
              </a:rPr>
              <a:t>layout_span</a:t>
            </a:r>
            <a:r>
              <a:rPr lang="en-US" altLang="ko-KR" b="1" dirty="0">
                <a:sym typeface="Wingdings" panose="05000000000000000000" pitchFamily="2" charset="2"/>
              </a:rPr>
              <a:t> </a:t>
            </a:r>
            <a:r>
              <a:rPr lang="ko-KR" altLang="en-US" b="1" dirty="0">
                <a:sym typeface="Wingdings" panose="05000000000000000000" pitchFamily="2" charset="2"/>
              </a:rPr>
              <a:t>속성 연습</a:t>
            </a:r>
            <a:endParaRPr lang="en-US" altLang="ko-KR" b="1" dirty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이미 설치한 버튼들이 </a:t>
            </a:r>
            <a:r>
              <a:rPr lang="ko-KR" altLang="en-US" b="1" dirty="0" smtClean="0">
                <a:sym typeface="Wingdings" panose="05000000000000000000" pitchFamily="2" charset="2"/>
              </a:rPr>
              <a:t>동일한 공간</a:t>
            </a:r>
            <a:r>
              <a:rPr lang="ko-KR" altLang="en-US" dirty="0" smtClean="0">
                <a:sym typeface="Wingdings" panose="05000000000000000000" pitchFamily="2" charset="2"/>
              </a:rPr>
              <a:t>을 차지하도록 </a:t>
            </a:r>
            <a:r>
              <a:rPr lang="en-US" altLang="ko-KR" dirty="0" err="1" smtClean="0">
                <a:sym typeface="Wingdings" panose="05000000000000000000" pitchFamily="2" charset="2"/>
              </a:rPr>
              <a:t>stretchColumns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속성을 다시 수정하십시오</a:t>
            </a:r>
            <a:r>
              <a:rPr lang="en-US" altLang="ko-KR" dirty="0" smtClean="0">
                <a:sym typeface="Wingdings" panose="05000000000000000000" pitchFamily="2" charset="2"/>
              </a:rPr>
              <a:t>.  "0, 1, 2"</a:t>
            </a:r>
          </a:p>
          <a:p>
            <a:r>
              <a:rPr lang="en-US" altLang="ko-KR" b="1" dirty="0" smtClean="0">
                <a:sym typeface="Wingdings" panose="05000000000000000000" pitchFamily="2" charset="2"/>
              </a:rPr>
              <a:t>Table Layout </a:t>
            </a:r>
            <a:r>
              <a:rPr lang="ko-KR" altLang="en-US" dirty="0" smtClean="0">
                <a:sym typeface="Wingdings" panose="05000000000000000000" pitchFamily="2" charset="2"/>
              </a:rPr>
              <a:t>아래에 </a:t>
            </a:r>
            <a:r>
              <a:rPr lang="en-US" altLang="ko-KR" b="1" dirty="0" smtClean="0">
                <a:sym typeface="Wingdings" panose="05000000000000000000" pitchFamily="2" charset="2"/>
              </a:rPr>
              <a:t>TableRow</a:t>
            </a:r>
            <a:r>
              <a:rPr lang="ko-KR" altLang="en-US" dirty="0" smtClean="0">
                <a:sym typeface="Wingdings" panose="05000000000000000000" pitchFamily="2" charset="2"/>
              </a:rPr>
              <a:t>를 하나 더 추가한 후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b="1" dirty="0" err="1" smtClean="0">
                <a:sym typeface="Wingdings" panose="05000000000000000000" pitchFamily="2" charset="2"/>
              </a:rPr>
              <a:t>입력상자</a:t>
            </a:r>
            <a:r>
              <a:rPr lang="en-US" altLang="ko-KR" b="1" dirty="0" smtClean="0">
                <a:sym typeface="Wingdings" panose="05000000000000000000" pitchFamily="2" charset="2"/>
              </a:rPr>
              <a:t>(Plain Text)</a:t>
            </a:r>
            <a:r>
              <a:rPr lang="ko-KR" altLang="en-US" dirty="0" smtClean="0">
                <a:sym typeface="Wingdings" panose="05000000000000000000" pitchFamily="2" charset="2"/>
              </a:rPr>
              <a:t>와 </a:t>
            </a:r>
            <a:r>
              <a:rPr lang="ko-KR" altLang="en-US" b="1" dirty="0" smtClean="0">
                <a:sym typeface="Wingdings" panose="05000000000000000000" pitchFamily="2" charset="2"/>
              </a:rPr>
              <a:t>버튼</a:t>
            </a:r>
            <a:r>
              <a:rPr lang="ko-KR" altLang="en-US" dirty="0" smtClean="0">
                <a:sym typeface="Wingdings" panose="05000000000000000000" pitchFamily="2" charset="2"/>
              </a:rPr>
              <a:t>을 추가합니다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b="1" dirty="0" smtClean="0">
                <a:sym typeface="Wingdings" panose="05000000000000000000" pitchFamily="2" charset="2"/>
              </a:rPr>
              <a:t>"</a:t>
            </a:r>
            <a:r>
              <a:rPr lang="ko-KR" altLang="en-US" b="1" dirty="0" smtClean="0">
                <a:sym typeface="Wingdings" panose="05000000000000000000" pitchFamily="2" charset="2"/>
              </a:rPr>
              <a:t>입력 상자</a:t>
            </a:r>
            <a:r>
              <a:rPr lang="en-US" altLang="ko-KR" b="1" dirty="0" smtClean="0">
                <a:sym typeface="Wingdings" panose="05000000000000000000" pitchFamily="2" charset="2"/>
              </a:rPr>
              <a:t>"</a:t>
            </a:r>
            <a:r>
              <a:rPr lang="ko-KR" altLang="en-US" b="1" dirty="0" smtClean="0">
                <a:sym typeface="Wingdings" panose="05000000000000000000" pitchFamily="2" charset="2"/>
              </a:rPr>
              <a:t>는 </a:t>
            </a:r>
            <a:r>
              <a:rPr lang="en-US" altLang="ko-KR" dirty="0" smtClean="0">
                <a:sym typeface="Wingdings" panose="05000000000000000000" pitchFamily="2" charset="2"/>
              </a:rPr>
              <a:t>Palette</a:t>
            </a:r>
            <a:r>
              <a:rPr lang="ko-KR" altLang="en-US" dirty="0" smtClean="0">
                <a:sym typeface="Wingdings" panose="05000000000000000000" pitchFamily="2" charset="2"/>
              </a:rPr>
              <a:t>에서 </a:t>
            </a:r>
            <a:r>
              <a:rPr lang="en-US" altLang="ko-KR" b="1" dirty="0" smtClean="0">
                <a:sym typeface="Wingdings" panose="05000000000000000000" pitchFamily="2" charset="2"/>
              </a:rPr>
              <a:t>Text/Plain Text</a:t>
            </a:r>
            <a:r>
              <a:rPr lang="ko-KR" altLang="en-US" b="1" dirty="0" smtClean="0">
                <a:sym typeface="Wingdings" panose="05000000000000000000" pitchFamily="2" charset="2"/>
              </a:rPr>
              <a:t>를 말합니다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두 개의 뷰가 추가 되었으니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그의 인덱스는 각각 </a:t>
            </a:r>
            <a:r>
              <a:rPr lang="en-US" altLang="ko-KR" dirty="0" smtClean="0">
                <a:sym typeface="Wingdings" panose="05000000000000000000" pitchFamily="2" charset="2"/>
              </a:rPr>
              <a:t>0, 1</a:t>
            </a:r>
            <a:r>
              <a:rPr lang="ko-KR" altLang="en-US" dirty="0" smtClean="0">
                <a:sym typeface="Wingdings" panose="05000000000000000000" pitchFamily="2" charset="2"/>
              </a:rPr>
              <a:t>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첫째 </a:t>
            </a:r>
            <a:r>
              <a:rPr lang="ko-KR" altLang="en-US" dirty="0" err="1" smtClean="0">
                <a:sym typeface="Wingdings" panose="05000000000000000000" pitchFamily="2" charset="2"/>
              </a:rPr>
              <a:t>입력상자에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en-US" altLang="ko-KR" b="1" dirty="0" err="1" smtClean="0">
                <a:sym typeface="Wingdings" panose="05000000000000000000" pitchFamily="2" charset="2"/>
              </a:rPr>
              <a:t>layout_span</a:t>
            </a:r>
            <a:r>
              <a:rPr lang="en-US" altLang="ko-KR" b="1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속성을 추가하고 그 값을 </a:t>
            </a:r>
            <a:r>
              <a:rPr lang="en-US" altLang="ko-KR" b="1" dirty="0" smtClean="0">
                <a:sym typeface="Wingdings" panose="05000000000000000000" pitchFamily="2" charset="2"/>
              </a:rPr>
              <a:t>2</a:t>
            </a:r>
            <a:r>
              <a:rPr lang="ko-KR" altLang="en-US" b="1" dirty="0" smtClean="0">
                <a:sym typeface="Wingdings" panose="05000000000000000000" pitchFamily="2" charset="2"/>
              </a:rPr>
              <a:t>로 지정하여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아래와 같이 이 </a:t>
            </a:r>
            <a:r>
              <a:rPr lang="ko-KR" altLang="en-US" dirty="0" err="1" smtClean="0">
                <a:sym typeface="Wingdings" panose="05000000000000000000" pitchFamily="2" charset="2"/>
              </a:rPr>
              <a:t>입력상자가</a:t>
            </a:r>
            <a:r>
              <a:rPr lang="ko-KR" altLang="en-US" dirty="0" smtClean="0">
                <a:sym typeface="Wingdings" panose="05000000000000000000" pitchFamily="2" charset="2"/>
              </a:rPr>
              <a:t> 두 개의 컬럼 영역을 차지하도록 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50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408" y="3356992"/>
            <a:ext cx="8800366" cy="3139538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6888088" y="5085184"/>
            <a:ext cx="2808312" cy="36004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위쪽 화살표 9"/>
          <p:cNvSpPr/>
          <p:nvPr/>
        </p:nvSpPr>
        <p:spPr>
          <a:xfrm>
            <a:off x="4007768" y="4915962"/>
            <a:ext cx="288032" cy="338443"/>
          </a:xfrm>
          <a:prstGeom prst="up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638782" y="5733256"/>
            <a:ext cx="2360874" cy="576064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4633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02-5 Frame Layout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과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View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의 전환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b="1" dirty="0" smtClean="0">
                <a:sym typeface="Wingdings" panose="05000000000000000000" pitchFamily="2" charset="2"/>
              </a:rPr>
              <a:t>Frame Layout</a:t>
            </a:r>
            <a:r>
              <a:rPr lang="ko-KR" altLang="en-US" dirty="0" smtClean="0">
                <a:sym typeface="Wingdings" panose="05000000000000000000" pitchFamily="2" charset="2"/>
              </a:rPr>
              <a:t>에 뷰를 넣으면 그 중에서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하나의 뷰만</a:t>
            </a:r>
            <a:r>
              <a:rPr lang="ko-KR" altLang="en-US" b="1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화면에 표시하는 간단한 기능이지만 자주 사용합니다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여러 개의 뷰를 넣으면 </a:t>
            </a:r>
            <a:r>
              <a:rPr lang="en-US" altLang="ko-KR" dirty="0" smtClean="0">
                <a:sym typeface="Wingdings" panose="05000000000000000000" pitchFamily="2" charset="2"/>
              </a:rPr>
              <a:t>Stack</a:t>
            </a:r>
            <a:r>
              <a:rPr lang="ko-KR" altLang="en-US" dirty="0" smtClean="0">
                <a:sym typeface="Wingdings" panose="05000000000000000000" pitchFamily="2" charset="2"/>
              </a:rPr>
              <a:t>처럼 쌓이고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맨</a:t>
            </a:r>
            <a:r>
              <a:rPr lang="en-US" altLang="ko-KR" dirty="0">
                <a:solidFill>
                  <a:srgbClr val="C00000"/>
                </a:solidFill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나중에 넣은 뷰가 보입니다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가장 위에 있는 뷰를 보이지 않게 하면 그 다음 뷰가 나타납니다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이렇게 보이게 하거나 보이지 않게 하는 속성이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Visibility(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가시성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)</a:t>
            </a:r>
            <a:r>
              <a:rPr lang="ko-KR" altLang="en-US" dirty="0" smtClean="0">
                <a:sym typeface="Wingdings" panose="05000000000000000000" pitchFamily="2" charset="2"/>
              </a:rPr>
              <a:t>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visibility </a:t>
            </a:r>
            <a:r>
              <a:rPr lang="ko-KR" altLang="en-US" dirty="0" smtClean="0">
                <a:sym typeface="Wingdings" panose="05000000000000000000" pitchFamily="2" charset="2"/>
              </a:rPr>
              <a:t>속성 값은 </a:t>
            </a:r>
            <a:r>
              <a:rPr lang="en-US" altLang="ko-KR" b="1" dirty="0" smtClean="0">
                <a:sym typeface="Wingdings" panose="05000000000000000000" pitchFamily="2" charset="2"/>
              </a:rPr>
              <a:t>visible, invisible, gone </a:t>
            </a:r>
            <a:r>
              <a:rPr lang="ko-KR" altLang="en-US" dirty="0" smtClean="0">
                <a:sym typeface="Wingdings" panose="05000000000000000000" pitchFamily="2" charset="2"/>
              </a:rPr>
              <a:t>중에 하나를 선택합니다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자바로 코딩할 때는 </a:t>
            </a:r>
            <a:r>
              <a:rPr lang="en-US" altLang="ko-KR" b="1" dirty="0" err="1" smtClean="0">
                <a:sym typeface="Wingdings" panose="05000000000000000000" pitchFamily="2" charset="2"/>
              </a:rPr>
              <a:t>setVisibility</a:t>
            </a:r>
            <a:r>
              <a:rPr lang="en-US" altLang="ko-KR" b="1" dirty="0" smtClean="0">
                <a:sym typeface="Wingdings" panose="05000000000000000000" pitchFamily="2" charset="2"/>
              </a:rPr>
              <a:t>()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메소드를</a:t>
            </a:r>
            <a:r>
              <a:rPr lang="ko-KR" altLang="en-US" dirty="0" smtClean="0">
                <a:sym typeface="Wingdings" panose="05000000000000000000" pitchFamily="2" charset="2"/>
              </a:rPr>
              <a:t> 사용하면 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1219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02-5 Frame Layout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과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View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의 전환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</a:t>
            </a:r>
            <a:r>
              <a:rPr lang="en-US" altLang="ko-KR" dirty="0">
                <a:solidFill>
                  <a:srgbClr val="C00000"/>
                </a:solidFill>
                <a:sym typeface="Wingdings" panose="05000000000000000000" pitchFamily="2" charset="2"/>
              </a:rPr>
              <a:t>FrameLayout </a:t>
            </a:r>
            <a:r>
              <a:rPr lang="ko-KR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실습하기 </a:t>
            </a:r>
            <a:endParaRPr lang="en-US" altLang="ko-KR" dirty="0">
              <a:solidFill>
                <a:srgbClr val="C00000"/>
              </a:solidFill>
              <a:sym typeface="Wingdings" panose="05000000000000000000" pitchFamily="2" charset="2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FrameLayout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실습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: </a:t>
            </a:r>
            <a:r>
              <a:rPr lang="ko-KR" altLang="en-US" dirty="0" smtClean="0">
                <a:sym typeface="Wingdings" panose="05000000000000000000" pitchFamily="2" charset="2"/>
              </a:rPr>
              <a:t>버튼을 누를 때마다 두 개의 이미지가 전환되는 기능을 구현합니다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1: </a:t>
            </a:r>
            <a:r>
              <a:rPr lang="ko-KR" altLang="en-US" dirty="0" smtClean="0">
                <a:sym typeface="Wingdings" panose="05000000000000000000" pitchFamily="2" charset="2"/>
              </a:rPr>
              <a:t>새 프로젝트를 </a:t>
            </a:r>
            <a:r>
              <a:rPr lang="en-US" altLang="ko-KR" dirty="0" smtClean="0">
                <a:sym typeface="Wingdings" panose="05000000000000000000" pitchFamily="2" charset="2"/>
              </a:rPr>
              <a:t>Empty Activity</a:t>
            </a:r>
            <a:r>
              <a:rPr lang="ko-KR" altLang="en-US" dirty="0" smtClean="0">
                <a:sym typeface="Wingdings" panose="05000000000000000000" pitchFamily="2" charset="2"/>
              </a:rPr>
              <a:t>로 시작하여</a:t>
            </a:r>
            <a:r>
              <a:rPr lang="en-US" altLang="ko-KR" dirty="0" smtClean="0">
                <a:sym typeface="Wingdings" panose="05000000000000000000" pitchFamily="2" charset="2"/>
              </a:rPr>
              <a:t>,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en-US" altLang="ko-KR" b="1" dirty="0" smtClean="0">
                <a:sym typeface="Wingdings" panose="05000000000000000000" pitchFamily="2" charset="2"/>
              </a:rPr>
              <a:t>Hu024FrameLayout </a:t>
            </a:r>
            <a:r>
              <a:rPr lang="ko-KR" altLang="en-US" dirty="0" smtClean="0">
                <a:sym typeface="Wingdings" panose="05000000000000000000" pitchFamily="2" charset="2"/>
              </a:rPr>
              <a:t>프로젝트를 만들고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패키지 이름은 </a:t>
            </a:r>
            <a:r>
              <a:rPr lang="en-US" altLang="ko-KR" dirty="0" err="1" smtClean="0">
                <a:sym typeface="Wingdings" panose="05000000000000000000" pitchFamily="2" charset="2"/>
              </a:rPr>
              <a:t>log.joy.</a:t>
            </a:r>
            <a:r>
              <a:rPr lang="en-US" altLang="ko-KR" b="1" dirty="0" err="1" smtClean="0">
                <a:sym typeface="Wingdings" panose="05000000000000000000" pitchFamily="2" charset="2"/>
              </a:rPr>
              <a:t>layout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으로 설정합니다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다음과 같이 화면을 설정합니다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marL="0" indent="0">
              <a:buNone/>
            </a:pP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52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425" y="1916832"/>
            <a:ext cx="5760640" cy="4594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353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02-5 Frame Layout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과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View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의 전환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</a:t>
            </a:r>
            <a:r>
              <a:rPr lang="en-US" altLang="ko-KR" dirty="0">
                <a:solidFill>
                  <a:srgbClr val="C00000"/>
                </a:solidFill>
                <a:sym typeface="Wingdings" panose="05000000000000000000" pitchFamily="2" charset="2"/>
              </a:rPr>
              <a:t>FrameLayout </a:t>
            </a:r>
            <a:r>
              <a:rPr lang="ko-KR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실습하기 </a:t>
            </a:r>
            <a:endParaRPr lang="en-US" altLang="ko-KR" dirty="0">
              <a:solidFill>
                <a:srgbClr val="C00000"/>
              </a:solidFill>
              <a:sym typeface="Wingdings" panose="05000000000000000000" pitchFamily="2" charset="2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FrameLayout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실습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: </a:t>
            </a:r>
            <a:r>
              <a:rPr lang="ko-KR" altLang="en-US" dirty="0" smtClean="0">
                <a:sym typeface="Wingdings" panose="05000000000000000000" pitchFamily="2" charset="2"/>
              </a:rPr>
              <a:t>버튼을 누를 때마다 두 개의 이미지가 전환되는 기능을 구현합니다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2:  </a:t>
            </a:r>
            <a:r>
              <a:rPr lang="ko-KR" altLang="en-US" dirty="0" smtClean="0">
                <a:sym typeface="Wingdings" panose="05000000000000000000" pitchFamily="2" charset="2"/>
              </a:rPr>
              <a:t>최상위 레이아웃을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LinearLayout</a:t>
            </a:r>
            <a:r>
              <a:rPr lang="ko-KR" altLang="en-US" dirty="0" smtClean="0">
                <a:sym typeface="Wingdings" panose="05000000000000000000" pitchFamily="2" charset="2"/>
              </a:rPr>
              <a:t>으로 수정합니다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Component </a:t>
            </a:r>
            <a:r>
              <a:rPr lang="en-US" altLang="ko-KR" dirty="0">
                <a:sym typeface="Wingdings" panose="05000000000000000000" pitchFamily="2" charset="2"/>
              </a:rPr>
              <a:t>Tree</a:t>
            </a:r>
            <a:r>
              <a:rPr lang="ko-KR" altLang="en-US" dirty="0">
                <a:sym typeface="Wingdings" panose="05000000000000000000" pitchFamily="2" charset="2"/>
              </a:rPr>
              <a:t>창에서 우 클릭하여 </a:t>
            </a:r>
            <a:r>
              <a:rPr lang="en-US" altLang="ko-KR" dirty="0">
                <a:sym typeface="Wingdings" panose="05000000000000000000" pitchFamily="2" charset="2"/>
              </a:rPr>
              <a:t>[Convert view]</a:t>
            </a:r>
            <a:r>
              <a:rPr lang="ko-KR" altLang="en-US" dirty="0">
                <a:sym typeface="Wingdings" panose="05000000000000000000" pitchFamily="2" charset="2"/>
              </a:rPr>
              <a:t>에서 선택하여 </a:t>
            </a:r>
            <a:r>
              <a:rPr lang="ko-KR" altLang="en-US" dirty="0" smtClean="0">
                <a:sym typeface="Wingdings" panose="05000000000000000000" pitchFamily="2" charset="2"/>
              </a:rPr>
              <a:t>수정할 수 있습니다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en-US" altLang="ko-KR" dirty="0" smtClean="0">
                <a:sym typeface="Wingdings" panose="05000000000000000000" pitchFamily="2" charset="2"/>
              </a:rPr>
              <a:t>LinearLayout</a:t>
            </a:r>
            <a:r>
              <a:rPr lang="ko-KR" altLang="en-US" dirty="0" smtClean="0">
                <a:sym typeface="Wingdings" panose="05000000000000000000" pitchFamily="2" charset="2"/>
              </a:rPr>
              <a:t>의 </a:t>
            </a:r>
            <a:r>
              <a:rPr lang="en-US" altLang="ko-KR" dirty="0" smtClean="0">
                <a:sym typeface="Wingdings" panose="05000000000000000000" pitchFamily="2" charset="2"/>
              </a:rPr>
              <a:t>Orientation</a:t>
            </a:r>
            <a:r>
              <a:rPr lang="ko-KR" altLang="en-US" dirty="0" smtClean="0">
                <a:sym typeface="Wingdings" panose="05000000000000000000" pitchFamily="2" charset="2"/>
              </a:rPr>
              <a:t>을 </a:t>
            </a: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vertical</a:t>
            </a:r>
            <a:r>
              <a:rPr lang="en-US" altLang="ko-KR" b="1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속성으로 </a:t>
            </a:r>
            <a:r>
              <a:rPr lang="en-US" altLang="ko-KR" dirty="0" smtClean="0">
                <a:sym typeface="Wingdings" panose="05000000000000000000" pitchFamily="2" charset="2"/>
              </a:rPr>
              <a:t>[Code] </a:t>
            </a:r>
            <a:r>
              <a:rPr lang="ko-KR" altLang="en-US" dirty="0" smtClean="0">
                <a:sym typeface="Wingdings" panose="05000000000000000000" pitchFamily="2" charset="2"/>
              </a:rPr>
              <a:t>혹은 </a:t>
            </a:r>
            <a:r>
              <a:rPr lang="en-US" altLang="ko-KR" dirty="0" smtClean="0">
                <a:sym typeface="Wingdings" panose="05000000000000000000" pitchFamily="2" charset="2"/>
              </a:rPr>
              <a:t>[Attributes] </a:t>
            </a:r>
            <a:r>
              <a:rPr lang="ko-KR" altLang="en-US" dirty="0" smtClean="0">
                <a:sym typeface="Wingdings" panose="05000000000000000000" pitchFamily="2" charset="2"/>
              </a:rPr>
              <a:t>혹은 </a:t>
            </a:r>
            <a:r>
              <a:rPr lang="en-US" altLang="ko-KR" dirty="0" smtClean="0">
                <a:sym typeface="Wingdings" panose="05000000000000000000" pitchFamily="2" charset="2"/>
              </a:rPr>
              <a:t>Component Tree</a:t>
            </a:r>
            <a:r>
              <a:rPr lang="ko-KR" altLang="en-US" dirty="0" smtClean="0">
                <a:sym typeface="Wingdings" panose="05000000000000000000" pitchFamily="2" charset="2"/>
              </a:rPr>
              <a:t>에서 우 클릭으로 설정합니다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  <a:endParaRPr lang="en-US" altLang="ko-KR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53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392" y="2492896"/>
            <a:ext cx="7404891" cy="316835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4032" y="4365104"/>
            <a:ext cx="5425910" cy="2209992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8" name="오른쪽 화살표 7"/>
          <p:cNvSpPr/>
          <p:nvPr/>
        </p:nvSpPr>
        <p:spPr>
          <a:xfrm>
            <a:off x="6528048" y="5809175"/>
            <a:ext cx="432048" cy="284121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오른쪽 화살표 8"/>
          <p:cNvSpPr/>
          <p:nvPr/>
        </p:nvSpPr>
        <p:spPr>
          <a:xfrm>
            <a:off x="5087888" y="3524560"/>
            <a:ext cx="432048" cy="284121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오른쪽 화살표 9"/>
          <p:cNvSpPr/>
          <p:nvPr/>
        </p:nvSpPr>
        <p:spPr>
          <a:xfrm>
            <a:off x="191344" y="4293096"/>
            <a:ext cx="432048" cy="284121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3719736" y="4365104"/>
            <a:ext cx="1872208" cy="288032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6408222" y="3520649"/>
            <a:ext cx="1539434" cy="288032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8256240" y="5813097"/>
            <a:ext cx="1539434" cy="288032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418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02-5 Frame Layout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과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View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의 전환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</a:t>
            </a:r>
            <a:r>
              <a:rPr lang="en-US" altLang="ko-KR" dirty="0">
                <a:solidFill>
                  <a:srgbClr val="C00000"/>
                </a:solidFill>
                <a:sym typeface="Wingdings" panose="05000000000000000000" pitchFamily="2" charset="2"/>
              </a:rPr>
              <a:t>FrameLayout </a:t>
            </a:r>
            <a:r>
              <a:rPr lang="ko-KR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실습하기 </a:t>
            </a:r>
            <a:endParaRPr lang="en-US" altLang="ko-KR" dirty="0">
              <a:solidFill>
                <a:srgbClr val="C00000"/>
              </a:solidFill>
              <a:sym typeface="Wingdings" panose="05000000000000000000" pitchFamily="2" charset="2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FrameLayout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실습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: </a:t>
            </a:r>
            <a:r>
              <a:rPr lang="ko-KR" altLang="en-US" dirty="0" smtClean="0">
                <a:sym typeface="Wingdings" panose="05000000000000000000" pitchFamily="2" charset="2"/>
              </a:rPr>
              <a:t>버튼을 누를 때마다 두 개의 이미지가 전환되는 기능을 구현합니다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4:  </a:t>
            </a:r>
            <a:r>
              <a:rPr lang="ko-KR" altLang="en-US" dirty="0" smtClean="0">
                <a:sym typeface="Wingdings" panose="05000000000000000000" pitchFamily="2" charset="2"/>
              </a:rPr>
              <a:t>기존에 </a:t>
            </a:r>
            <a:r>
              <a:rPr lang="ko-KR" altLang="en-US" dirty="0">
                <a:sym typeface="Wingdings" panose="05000000000000000000" pitchFamily="2" charset="2"/>
              </a:rPr>
              <a:t>있는 </a:t>
            </a:r>
            <a:r>
              <a:rPr lang="en-US" altLang="ko-KR" dirty="0">
                <a:sym typeface="Wingdings" panose="05000000000000000000" pitchFamily="2" charset="2"/>
              </a:rPr>
              <a:t>TextView – Hello World</a:t>
            </a:r>
            <a:r>
              <a:rPr lang="ko-KR" altLang="en-US" dirty="0">
                <a:sym typeface="Wingdings" panose="05000000000000000000" pitchFamily="2" charset="2"/>
              </a:rPr>
              <a:t>는 </a:t>
            </a:r>
            <a:r>
              <a:rPr lang="ko-KR" altLang="en-US" dirty="0" smtClean="0">
                <a:sym typeface="Wingdings" panose="05000000000000000000" pitchFamily="2" charset="2"/>
              </a:rPr>
              <a:t>삭제하고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화면 </a:t>
            </a:r>
            <a:r>
              <a:rPr lang="ko-KR" altLang="en-US" dirty="0">
                <a:sym typeface="Wingdings" panose="05000000000000000000" pitchFamily="2" charset="2"/>
              </a:rPr>
              <a:t>위쪽에 </a:t>
            </a:r>
            <a:r>
              <a:rPr lang="ko-KR" altLang="en-US" dirty="0" smtClean="0">
                <a:sym typeface="Wingdings" panose="05000000000000000000" pitchFamily="2" charset="2"/>
              </a:rPr>
              <a:t>버튼 하나를 추가합니다</a:t>
            </a:r>
            <a:r>
              <a:rPr lang="en-US" altLang="ko-KR" dirty="0" smtClean="0">
                <a:sym typeface="Wingdings" panose="05000000000000000000" pitchFamily="2" charset="2"/>
              </a:rPr>
              <a:t>.   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버튼 속성</a:t>
            </a:r>
            <a:r>
              <a:rPr lang="en-US" altLang="ko-KR" dirty="0" smtClean="0">
                <a:sym typeface="Wingdings" panose="05000000000000000000" pitchFamily="2" charset="2"/>
              </a:rPr>
              <a:t>: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text=</a:t>
            </a:r>
            <a:r>
              <a:rPr lang="en-US" altLang="ko-KR" b="1" dirty="0" smtClean="0">
                <a:sym typeface="Wingdings" panose="05000000000000000000" pitchFamily="2" charset="2"/>
              </a:rPr>
              <a:t>"Toggle Image", </a:t>
            </a:r>
            <a:r>
              <a:rPr lang="en-US" altLang="ko-KR" dirty="0" smtClean="0">
                <a:sym typeface="Wingdings" panose="05000000000000000000" pitchFamily="2" charset="2"/>
              </a:rPr>
              <a:t>layout_width=</a:t>
            </a:r>
            <a:r>
              <a:rPr lang="en-US" altLang="ko-KR" b="1" dirty="0" smtClean="0">
                <a:sym typeface="Wingdings" panose="05000000000000000000" pitchFamily="2" charset="2"/>
              </a:rPr>
              <a:t>wrap_content</a:t>
            </a:r>
            <a:r>
              <a:rPr lang="en-US" altLang="ko-KR" dirty="0" smtClean="0">
                <a:sym typeface="Wingdings" panose="05000000000000000000" pitchFamily="2" charset="2"/>
              </a:rPr>
              <a:t>, layout_gravity=</a:t>
            </a:r>
            <a:r>
              <a:rPr lang="en-US" altLang="ko-KR" b="1" dirty="0" smtClean="0">
                <a:sym typeface="Wingdings" panose="05000000000000000000" pitchFamily="2" charset="2"/>
              </a:rPr>
              <a:t>center_horizontal </a:t>
            </a:r>
            <a:r>
              <a:rPr lang="en-US" altLang="ko-KR" b="1" dirty="0">
                <a:sym typeface="Wingdings" panose="05000000000000000000" pitchFamily="2" charset="2"/>
              </a:rPr>
              <a:t/>
            </a:r>
            <a:br>
              <a:rPr lang="en-US" altLang="ko-KR" b="1" dirty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>layout_margin=</a:t>
            </a:r>
            <a:r>
              <a:rPr lang="en-US" altLang="ko-KR" b="1" dirty="0" smtClean="0">
                <a:sym typeface="Wingdings" panose="05000000000000000000" pitchFamily="2" charset="2"/>
              </a:rPr>
              <a:t>16dp</a:t>
            </a:r>
            <a:r>
              <a:rPr lang="en-US" altLang="ko-KR" dirty="0" smtClean="0">
                <a:sym typeface="Wingdings" panose="05000000000000000000" pitchFamily="2" charset="2"/>
              </a:rPr>
              <a:t> (</a:t>
            </a:r>
            <a:r>
              <a:rPr lang="ko-KR" altLang="en-US" dirty="0" smtClean="0">
                <a:sym typeface="Wingdings" panose="05000000000000000000" pitchFamily="2" charset="2"/>
              </a:rPr>
              <a:t>이것은 버튼의 둘레의 바깥 쪽으로 최소한</a:t>
            </a:r>
            <a:r>
              <a:rPr lang="en-US" altLang="ko-KR" b="1" dirty="0" smtClean="0">
                <a:sym typeface="Wingdings" panose="05000000000000000000" pitchFamily="2" charset="2"/>
              </a:rPr>
              <a:t>16dp </a:t>
            </a:r>
            <a:r>
              <a:rPr lang="ko-KR" altLang="en-US" b="1" dirty="0" smtClean="0">
                <a:sym typeface="Wingdings" panose="05000000000000000000" pitchFamily="2" charset="2"/>
              </a:rPr>
              <a:t>만큼 </a:t>
            </a:r>
            <a:r>
              <a:rPr lang="en-US" altLang="ko-KR" b="1" dirty="0" smtClean="0">
                <a:sym typeface="Wingdings" panose="05000000000000000000" pitchFamily="2" charset="2"/>
              </a:rPr>
              <a:t>margin</a:t>
            </a:r>
            <a:r>
              <a:rPr lang="ko-KR" altLang="en-US" dirty="0" smtClean="0">
                <a:sym typeface="Wingdings" panose="05000000000000000000" pitchFamily="2" charset="2"/>
              </a:rPr>
              <a:t>을 줍니다</a:t>
            </a:r>
            <a:r>
              <a:rPr lang="en-US" altLang="ko-KR" dirty="0" smtClean="0">
                <a:sym typeface="Wingdings" panose="05000000000000000000" pitchFamily="2" charset="2"/>
              </a:rPr>
              <a:t>)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버튼의 </a:t>
            </a:r>
            <a:r>
              <a:rPr lang="en-US" altLang="ko-KR" dirty="0" smtClean="0">
                <a:sym typeface="Wingdings" panose="05000000000000000000" pitchFamily="2" charset="2"/>
              </a:rPr>
              <a:t>text</a:t>
            </a:r>
            <a:r>
              <a:rPr lang="ko-KR" altLang="en-US" dirty="0" smtClean="0">
                <a:sym typeface="Wingdings" panose="05000000000000000000" pitchFamily="2" charset="2"/>
              </a:rPr>
              <a:t>속성에 </a:t>
            </a:r>
            <a:r>
              <a:rPr lang="en-US" altLang="ko-KR" dirty="0" smtClean="0">
                <a:sym typeface="Wingdings" panose="05000000000000000000" pitchFamily="2" charset="2"/>
              </a:rPr>
              <a:t>"Toggle Image"</a:t>
            </a:r>
            <a:r>
              <a:rPr lang="ko-KR" altLang="en-US" dirty="0" smtClean="0">
                <a:sym typeface="Wingdings" panose="05000000000000000000" pitchFamily="2" charset="2"/>
              </a:rPr>
              <a:t>를 </a:t>
            </a:r>
            <a:r>
              <a:rPr lang="en-US" altLang="ko-KR" dirty="0" smtClean="0">
                <a:sym typeface="Wingdings" panose="05000000000000000000" pitchFamily="2" charset="2"/>
              </a:rPr>
              <a:t>hard-coded</a:t>
            </a:r>
            <a:r>
              <a:rPr lang="ko-KR" altLang="en-US" dirty="0" smtClean="0">
                <a:sym typeface="Wingdings" panose="05000000000000000000" pitchFamily="2" charset="2"/>
              </a:rPr>
              <a:t>하면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노란색에 </a:t>
            </a:r>
            <a:r>
              <a:rPr lang="en-US" altLang="ko-KR" dirty="0" smtClean="0">
                <a:sym typeface="Wingdings" panose="05000000000000000000" pitchFamily="2" charset="2"/>
              </a:rPr>
              <a:t>Warning</a:t>
            </a:r>
            <a:r>
              <a:rPr lang="ko-KR" altLang="en-US" dirty="0" smtClean="0">
                <a:sym typeface="Wingdings" panose="05000000000000000000" pitchFamily="2" charset="2"/>
              </a:rPr>
              <a:t>이 여기저기 생깁니다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>"Pick a resource" </a:t>
            </a:r>
            <a:r>
              <a:rPr lang="ko-KR" altLang="en-US" dirty="0" smtClean="0">
                <a:sym typeface="Wingdings" panose="05000000000000000000" pitchFamily="2" charset="2"/>
              </a:rPr>
              <a:t>혹은 </a:t>
            </a:r>
            <a:r>
              <a:rPr lang="en-US" altLang="ko-KR" dirty="0" smtClean="0">
                <a:sym typeface="Wingdings" panose="05000000000000000000" pitchFamily="2" charset="2"/>
              </a:rPr>
              <a:t>res/values/strings.xml</a:t>
            </a:r>
            <a:r>
              <a:rPr lang="ko-KR" altLang="en-US" dirty="0" smtClean="0">
                <a:sym typeface="Wingdings" panose="05000000000000000000" pitchFamily="2" charset="2"/>
              </a:rPr>
              <a:t>파일에 이것을 제대로 설정해야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>Warning(</a:t>
            </a:r>
            <a:r>
              <a:rPr lang="ko-KR" altLang="en-US" dirty="0" smtClean="0">
                <a:sym typeface="Wingdings" panose="05000000000000000000" pitchFamily="2" charset="2"/>
              </a:rPr>
              <a:t>노란 전구</a:t>
            </a:r>
            <a:r>
              <a:rPr lang="en-US" altLang="ko-KR" dirty="0" smtClean="0">
                <a:sym typeface="Wingdings" panose="05000000000000000000" pitchFamily="2" charset="2"/>
              </a:rPr>
              <a:t>)</a:t>
            </a:r>
            <a:r>
              <a:rPr lang="ko-KR" altLang="en-US" dirty="0" smtClean="0">
                <a:sym typeface="Wingdings" panose="05000000000000000000" pitchFamily="2" charset="2"/>
              </a:rPr>
              <a:t>에서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"Extract string resource</a:t>
            </a:r>
            <a:r>
              <a:rPr lang="en-US" altLang="ko-KR" dirty="0" smtClean="0">
                <a:sym typeface="Wingdings" panose="05000000000000000000" pitchFamily="2" charset="2"/>
              </a:rPr>
              <a:t>"</a:t>
            </a:r>
            <a:r>
              <a:rPr lang="ko-KR" altLang="en-US" dirty="0" smtClean="0">
                <a:sym typeface="Wingdings" panose="05000000000000000000" pitchFamily="2" charset="2"/>
              </a:rPr>
              <a:t>을 택해 선택</a:t>
            </a:r>
            <a:r>
              <a:rPr lang="en-US" altLang="ko-KR" dirty="0" smtClean="0">
                <a:sym typeface="Wingdings" panose="05000000000000000000" pitchFamily="2" charset="2"/>
              </a:rPr>
              <a:t>/</a:t>
            </a:r>
            <a:r>
              <a:rPr lang="ko-KR" altLang="en-US" dirty="0" smtClean="0">
                <a:sym typeface="Wingdings" panose="05000000000000000000" pitchFamily="2" charset="2"/>
              </a:rPr>
              <a:t>입력</a:t>
            </a:r>
            <a:r>
              <a:rPr lang="en-US" altLang="ko-KR" dirty="0" smtClean="0">
                <a:sym typeface="Wingdings" panose="05000000000000000000" pitchFamily="2" charset="2"/>
              </a:rPr>
              <a:t>/OK</a:t>
            </a:r>
            <a:r>
              <a:rPr lang="ko-KR" altLang="en-US" dirty="0" smtClean="0">
                <a:sym typeface="Wingdings" panose="05000000000000000000" pitchFamily="2" charset="2"/>
              </a:rPr>
              <a:t>하면 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54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100" y="3320468"/>
            <a:ext cx="4846740" cy="183657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5920" y="3320468"/>
            <a:ext cx="2339543" cy="327688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3746" y="3185050"/>
            <a:ext cx="1900799" cy="3339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326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02-5 Frame Layout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과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View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의 전환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</a:t>
            </a:r>
            <a:r>
              <a:rPr lang="en-US" altLang="ko-KR" dirty="0">
                <a:solidFill>
                  <a:srgbClr val="C00000"/>
                </a:solidFill>
                <a:sym typeface="Wingdings" panose="05000000000000000000" pitchFamily="2" charset="2"/>
              </a:rPr>
              <a:t>FrameLayout </a:t>
            </a:r>
            <a:r>
              <a:rPr lang="ko-KR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실습하기 </a:t>
            </a:r>
            <a:endParaRPr lang="en-US" altLang="ko-KR" dirty="0">
              <a:solidFill>
                <a:srgbClr val="C00000"/>
              </a:solidFill>
              <a:sym typeface="Wingdings" panose="05000000000000000000" pitchFamily="2" charset="2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FrameLayout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실습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: </a:t>
            </a:r>
            <a:r>
              <a:rPr lang="ko-KR" altLang="en-US" dirty="0" smtClean="0">
                <a:sym typeface="Wingdings" panose="05000000000000000000" pitchFamily="2" charset="2"/>
              </a:rPr>
              <a:t>버튼을 누를 때마다 두 개의 이미지가 전환되는 기능을 구현합니다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5:  </a:t>
            </a:r>
            <a:r>
              <a:rPr lang="ko-KR" altLang="en-US" dirty="0">
                <a:sym typeface="Wingdings" panose="05000000000000000000" pitchFamily="2" charset="2"/>
              </a:rPr>
              <a:t>버튼 아래에 이미지를 </a:t>
            </a:r>
            <a:r>
              <a:rPr lang="ko-KR" altLang="en-US" dirty="0" smtClean="0">
                <a:sym typeface="Wingdings" panose="05000000000000000000" pitchFamily="2" charset="2"/>
              </a:rPr>
              <a:t>보여주기 위해</a:t>
            </a:r>
            <a:r>
              <a:rPr lang="en-US" altLang="ko-KR" dirty="0" smtClean="0">
                <a:sym typeface="Wingdings" panose="05000000000000000000" pitchFamily="2" charset="2"/>
              </a:rPr>
              <a:t>,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Palette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Layouts </a:t>
            </a:r>
            <a:r>
              <a:rPr lang="ko-KR" altLang="en-US" dirty="0" smtClean="0">
                <a:sym typeface="Wingdings" panose="05000000000000000000" pitchFamily="2" charset="2"/>
              </a:rPr>
              <a:t>에서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FrameLayout</a:t>
            </a:r>
            <a:r>
              <a:rPr lang="ko-KR" altLang="en-US" dirty="0" smtClean="0">
                <a:sym typeface="Wingdings" panose="05000000000000000000" pitchFamily="2" charset="2"/>
              </a:rPr>
              <a:t> 선택하여 추가하세요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55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424" y="2184744"/>
            <a:ext cx="4536504" cy="4395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525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02-5 Frame Layout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과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View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의 전환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</a:t>
            </a:r>
            <a:r>
              <a:rPr lang="en-US" altLang="ko-KR" dirty="0">
                <a:solidFill>
                  <a:srgbClr val="C00000"/>
                </a:solidFill>
                <a:sym typeface="Wingdings" panose="05000000000000000000" pitchFamily="2" charset="2"/>
              </a:rPr>
              <a:t>FrameLayout </a:t>
            </a:r>
            <a:r>
              <a:rPr lang="ko-KR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실습하기 </a:t>
            </a:r>
            <a:endParaRPr lang="en-US" altLang="ko-KR" dirty="0">
              <a:solidFill>
                <a:srgbClr val="C00000"/>
              </a:solidFill>
              <a:sym typeface="Wingdings" panose="05000000000000000000" pitchFamily="2" charset="2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FrameLayout </a:t>
            </a:r>
            <a:r>
              <a:rPr lang="ko-KR" altLang="en-US" b="1" dirty="0">
                <a:solidFill>
                  <a:srgbClr val="C00000"/>
                </a:solidFill>
                <a:sym typeface="Wingdings" panose="05000000000000000000" pitchFamily="2" charset="2"/>
              </a:rPr>
              <a:t>실습</a:t>
            </a: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: </a:t>
            </a:r>
            <a:r>
              <a:rPr lang="ko-KR" altLang="en-US" dirty="0">
                <a:sym typeface="Wingdings" panose="05000000000000000000" pitchFamily="2" charset="2"/>
              </a:rPr>
              <a:t>버튼을 누를 때마다 두 개의 이미지가 전환되는 기능을 구현합니다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</a:p>
          <a:p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Step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6:  </a:t>
            </a:r>
            <a:r>
              <a:rPr lang="ko-KR" altLang="en-US" b="1" dirty="0" smtClean="0">
                <a:sym typeface="Wingdings" panose="05000000000000000000" pitchFamily="2" charset="2"/>
              </a:rPr>
              <a:t>프로젝트 폴더에 이미지 추가하기</a:t>
            </a:r>
            <a:endParaRPr lang="en-US" altLang="ko-KR" b="1" dirty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이미지뷰에서 이미지를 설정하려면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이미지 파일들을 </a:t>
            </a:r>
            <a:r>
              <a:rPr lang="en-US" altLang="ko-KR" b="1" dirty="0" smtClean="0">
                <a:sym typeface="Wingdings" panose="05000000000000000000" pitchFamily="2" charset="2"/>
              </a:rPr>
              <a:t>/app/res/</a:t>
            </a:r>
            <a:r>
              <a:rPr lang="en-US" altLang="ko-KR" b="1" dirty="0" err="1" smtClean="0">
                <a:sym typeface="Wingdings" panose="05000000000000000000" pitchFamily="2" charset="2"/>
              </a:rPr>
              <a:t>drawable</a:t>
            </a:r>
            <a:r>
              <a:rPr lang="en-US" altLang="ko-KR" b="1" dirty="0" smtClean="0">
                <a:sym typeface="Wingdings" panose="05000000000000000000" pitchFamily="2" charset="2"/>
              </a:rPr>
              <a:t> </a:t>
            </a:r>
            <a:r>
              <a:rPr lang="ko-KR" altLang="en-US" b="1" dirty="0" smtClean="0">
                <a:sym typeface="Wingdings" panose="05000000000000000000" pitchFamily="2" charset="2"/>
              </a:rPr>
              <a:t>폴더</a:t>
            </a:r>
            <a:r>
              <a:rPr lang="ko-KR" altLang="en-US" dirty="0" smtClean="0">
                <a:sym typeface="Wingdings" panose="05000000000000000000" pitchFamily="2" charset="2"/>
              </a:rPr>
              <a:t>에 존재해야 합니다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원하는 </a:t>
            </a:r>
            <a:r>
              <a:rPr lang="ko-KR" altLang="en-US" dirty="0">
                <a:sym typeface="Wingdings" panose="05000000000000000000" pitchFamily="2" charset="2"/>
              </a:rPr>
              <a:t>이미지 파일들을 복사한 다음</a:t>
            </a:r>
            <a:r>
              <a:rPr lang="en-US" altLang="ko-KR" dirty="0">
                <a:sym typeface="Wingdings" panose="05000000000000000000" pitchFamily="2" charset="2"/>
              </a:rPr>
              <a:t>, drawable </a:t>
            </a:r>
            <a:r>
              <a:rPr lang="ko-KR" altLang="en-US" dirty="0">
                <a:sym typeface="Wingdings" panose="05000000000000000000" pitchFamily="2" charset="2"/>
              </a:rPr>
              <a:t>폴더 위에서 우 클릭하여 </a:t>
            </a:r>
            <a:r>
              <a:rPr lang="en-US" altLang="ko-KR" dirty="0">
                <a:sym typeface="Wingdings" panose="05000000000000000000" pitchFamily="2" charset="2"/>
              </a:rPr>
              <a:t>"Paste"(</a:t>
            </a:r>
            <a:r>
              <a:rPr lang="ko-KR" altLang="en-US" dirty="0">
                <a:sym typeface="Wingdings" panose="05000000000000000000" pitchFamily="2" charset="2"/>
              </a:rPr>
              <a:t>붙여넣기</a:t>
            </a:r>
            <a:r>
              <a:rPr lang="en-US" altLang="ko-KR" dirty="0" smtClean="0">
                <a:sym typeface="Wingdings" panose="05000000000000000000" pitchFamily="2" charset="2"/>
              </a:rPr>
              <a:t>)</a:t>
            </a:r>
            <a:r>
              <a:rPr lang="ko-KR" altLang="en-US" dirty="0" smtClean="0">
                <a:sym typeface="Wingdings" panose="05000000000000000000" pitchFamily="2" charset="2"/>
              </a:rPr>
              <a:t>하면 편합니다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파일 탐색기에서 이미지 파일을 추가하려면 프로젝트의 </a:t>
            </a:r>
            <a:r>
              <a:rPr lang="en-US" altLang="ko-KR" dirty="0" smtClean="0">
                <a:sym typeface="Wingdings" panose="05000000000000000000" pitchFamily="2" charset="2"/>
              </a:rPr>
              <a:t>~</a:t>
            </a:r>
            <a:r>
              <a:rPr lang="en-US" altLang="ko-KR" b="1" dirty="0" smtClean="0">
                <a:sym typeface="Wingdings" panose="05000000000000000000" pitchFamily="2" charset="2"/>
              </a:rPr>
              <a:t>/app/src/main/res/</a:t>
            </a:r>
            <a:r>
              <a:rPr lang="en-US" altLang="ko-KR" b="1" dirty="0" err="1" smtClean="0">
                <a:sym typeface="Wingdings" panose="05000000000000000000" pitchFamily="2" charset="2"/>
              </a:rPr>
              <a:t>drawable</a:t>
            </a:r>
            <a:r>
              <a:rPr lang="en-US" altLang="ko-KR" b="1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폴더에 하십시오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ko-KR" altLang="en-US" b="1" dirty="0" smtClean="0">
                <a:sym typeface="Wingdings" panose="05000000000000000000" pitchFamily="2" charset="2"/>
              </a:rPr>
              <a:t>이미지 파일 이름의 </a:t>
            </a:r>
            <a:r>
              <a:rPr lang="ko-KR" altLang="en-US" b="1" dirty="0" err="1" smtClean="0">
                <a:sym typeface="Wingdings" panose="05000000000000000000" pitchFamily="2" charset="2"/>
              </a:rPr>
              <a:t>대소문자는</a:t>
            </a:r>
            <a:r>
              <a:rPr lang="ko-KR" altLang="en-US" b="1" dirty="0" smtClean="0">
                <a:sym typeface="Wingdings" panose="05000000000000000000" pitchFamily="2" charset="2"/>
              </a:rPr>
              <a:t> 구별할 수 없고</a:t>
            </a:r>
            <a:r>
              <a:rPr lang="en-US" altLang="ko-KR" b="1" dirty="0" smtClean="0">
                <a:sym typeface="Wingdings" panose="05000000000000000000" pitchFamily="2" charset="2"/>
              </a:rPr>
              <a:t>, </a:t>
            </a:r>
            <a:r>
              <a:rPr lang="ko-KR" altLang="en-US" b="1" dirty="0" smtClean="0">
                <a:sym typeface="Wingdings" panose="05000000000000000000" pitchFamily="2" charset="2"/>
              </a:rPr>
              <a:t>특수문자로는 </a:t>
            </a:r>
            <a:r>
              <a:rPr lang="en-US" altLang="ko-KR" b="1" dirty="0" smtClean="0">
                <a:sym typeface="Wingdings" panose="05000000000000000000" pitchFamily="2" charset="2"/>
              </a:rPr>
              <a:t>_ (</a:t>
            </a:r>
            <a:r>
              <a:rPr lang="ko-KR" altLang="en-US" b="1" dirty="0" err="1" smtClean="0">
                <a:sym typeface="Wingdings" panose="05000000000000000000" pitchFamily="2" charset="2"/>
              </a:rPr>
              <a:t>언더스코어</a:t>
            </a:r>
            <a:r>
              <a:rPr lang="en-US" altLang="ko-KR" b="1" dirty="0" smtClean="0">
                <a:sym typeface="Wingdings" panose="05000000000000000000" pitchFamily="2" charset="2"/>
              </a:rPr>
              <a:t>)</a:t>
            </a:r>
            <a:r>
              <a:rPr lang="ko-KR" altLang="en-US" b="1" dirty="0" smtClean="0">
                <a:sym typeface="Wingdings" panose="05000000000000000000" pitchFamily="2" charset="2"/>
              </a:rPr>
              <a:t>만 사용 가능합니다</a:t>
            </a:r>
            <a:r>
              <a:rPr lang="en-US" altLang="ko-KR" b="1" dirty="0" smtClean="0">
                <a:sym typeface="Wingdings" panose="05000000000000000000" pitchFamily="2" charset="2"/>
              </a:rPr>
              <a:t> </a:t>
            </a: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56</a:t>
            </a:fld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9055254" y="9015874"/>
            <a:ext cx="17075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alexhonnold2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3935760" y="8548124"/>
            <a:ext cx="2888932" cy="646331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ko-KR" altLang="en-US" dirty="0" smtClean="0"/>
              <a:t>중첩된 </a:t>
            </a:r>
            <a:r>
              <a:rPr lang="en-US" altLang="ko-KR" dirty="0" smtClean="0"/>
              <a:t>image</a:t>
            </a:r>
            <a:r>
              <a:rPr lang="ko-KR" altLang="en-US" dirty="0" smtClean="0"/>
              <a:t>들 중에</a:t>
            </a:r>
            <a:endParaRPr lang="en-US" altLang="ko-KR" dirty="0" smtClean="0"/>
          </a:p>
          <a:p>
            <a:r>
              <a:rPr lang="ko-KR" altLang="en-US" dirty="0" smtClean="0"/>
              <a:t>위에 있는 것만 보이고 있음</a:t>
            </a:r>
            <a:endParaRPr lang="ko-KR" altLang="en-US" dirty="0"/>
          </a:p>
        </p:txBody>
      </p:sp>
      <p:sp>
        <p:nvSpPr>
          <p:cNvPr id="9" name="오른쪽 화살표 8"/>
          <p:cNvSpPr/>
          <p:nvPr/>
        </p:nvSpPr>
        <p:spPr>
          <a:xfrm>
            <a:off x="6205219" y="8439039"/>
            <a:ext cx="391754" cy="2181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100" y="2925374"/>
            <a:ext cx="2402540" cy="3766387"/>
          </a:xfrm>
          <a:prstGeom prst="rect">
            <a:avLst/>
          </a:prstGeom>
        </p:spPr>
      </p:pic>
      <p:sp>
        <p:nvSpPr>
          <p:cNvPr id="16" name="모서리가 둥근 직사각형 15"/>
          <p:cNvSpPr/>
          <p:nvPr/>
        </p:nvSpPr>
        <p:spPr>
          <a:xfrm>
            <a:off x="1415480" y="4365104"/>
            <a:ext cx="1440160" cy="144016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2567608" y="4670067"/>
            <a:ext cx="1612942" cy="276999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ko-KR" altLang="en-US" sz="1200" dirty="0" smtClean="0">
                <a:sym typeface="Wingdings" panose="05000000000000000000" pitchFamily="2" charset="2"/>
              </a:rPr>
              <a:t>추가된 이미지 파일들 </a:t>
            </a:r>
            <a:endParaRPr lang="ko-KR" altLang="en-US" sz="1200" dirty="0"/>
          </a:p>
        </p:txBody>
      </p:sp>
      <p:sp>
        <p:nvSpPr>
          <p:cNvPr id="17" name="직사각형 16"/>
          <p:cNvSpPr/>
          <p:nvPr/>
        </p:nvSpPr>
        <p:spPr>
          <a:xfrm>
            <a:off x="2567608" y="4990419"/>
            <a:ext cx="3185487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400" dirty="0" smtClean="0"/>
              <a:t>~/github/</a:t>
            </a:r>
            <a:r>
              <a:rPr lang="en-US" altLang="ko-KR" sz="1400" dirty="0" err="1" smtClean="0"/>
              <a:t>HuStarAS</a:t>
            </a:r>
            <a:r>
              <a:rPr lang="en-US" altLang="ko-KR" sz="1400" dirty="0" smtClean="0"/>
              <a:t>/images/ </a:t>
            </a:r>
            <a:r>
              <a:rPr lang="ko-KR" altLang="en-US" sz="1400" dirty="0" smtClean="0"/>
              <a:t>폴더에 </a:t>
            </a:r>
            <a:endParaRPr lang="en-US" altLang="ko-KR" sz="1400" dirty="0" smtClean="0"/>
          </a:p>
          <a:p>
            <a:r>
              <a:rPr lang="ko-KR" altLang="en-US" sz="1400" dirty="0" smtClean="0"/>
              <a:t>샘플 이미지들이 있습니다</a:t>
            </a:r>
            <a:r>
              <a:rPr lang="en-US" altLang="ko-KR" sz="1400" dirty="0" smtClean="0"/>
              <a:t>.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561152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02-5 Frame Layout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과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View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의 전환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</a:t>
            </a:r>
            <a:r>
              <a:rPr lang="en-US" altLang="ko-KR" dirty="0">
                <a:solidFill>
                  <a:srgbClr val="C00000"/>
                </a:solidFill>
                <a:sym typeface="Wingdings" panose="05000000000000000000" pitchFamily="2" charset="2"/>
              </a:rPr>
              <a:t>FrameLayout </a:t>
            </a:r>
            <a:r>
              <a:rPr lang="ko-KR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실습하기 </a:t>
            </a:r>
            <a:endParaRPr lang="en-US" altLang="ko-KR" dirty="0">
              <a:solidFill>
                <a:srgbClr val="C00000"/>
              </a:solidFill>
              <a:sym typeface="Wingdings" panose="05000000000000000000" pitchFamily="2" charset="2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FrameLayout </a:t>
            </a:r>
            <a:r>
              <a:rPr lang="ko-KR" altLang="en-US" b="1" dirty="0">
                <a:solidFill>
                  <a:srgbClr val="C00000"/>
                </a:solidFill>
                <a:sym typeface="Wingdings" panose="05000000000000000000" pitchFamily="2" charset="2"/>
              </a:rPr>
              <a:t>실습</a:t>
            </a: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: </a:t>
            </a:r>
            <a:r>
              <a:rPr lang="ko-KR" altLang="en-US" dirty="0">
                <a:sym typeface="Wingdings" panose="05000000000000000000" pitchFamily="2" charset="2"/>
              </a:rPr>
              <a:t>버튼을 누를 때마다 두 개의 이미지가 전환되는 기능을 구현합니다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</a:p>
          <a:p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Step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7:  </a:t>
            </a:r>
            <a:r>
              <a:rPr lang="ko-KR" altLang="en-US" dirty="0" smtClean="0">
                <a:sym typeface="Wingdings" panose="05000000000000000000" pitchFamily="2" charset="2"/>
              </a:rPr>
              <a:t>두 </a:t>
            </a:r>
            <a:r>
              <a:rPr lang="ko-KR" altLang="en-US" dirty="0">
                <a:sym typeface="Wingdings" panose="05000000000000000000" pitchFamily="2" charset="2"/>
              </a:rPr>
              <a:t>개의 </a:t>
            </a:r>
            <a:r>
              <a:rPr lang="en-US" altLang="ko-KR" dirty="0">
                <a:sym typeface="Wingdings" panose="05000000000000000000" pitchFamily="2" charset="2"/>
              </a:rPr>
              <a:t>ImageView</a:t>
            </a:r>
            <a:r>
              <a:rPr lang="ko-KR" altLang="en-US" dirty="0">
                <a:sym typeface="Wingdings" panose="05000000000000000000" pitchFamily="2" charset="2"/>
              </a:rPr>
              <a:t>를 추가합니다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r>
              <a:rPr lang="en-US" altLang="ko-KR" dirty="0" smtClean="0">
                <a:sym typeface="Wingdings" panose="05000000000000000000" pitchFamily="2" charset="2"/>
              </a:rPr>
              <a:t>Palette</a:t>
            </a:r>
            <a:r>
              <a:rPr lang="ko-KR" altLang="en-US" dirty="0">
                <a:sym typeface="Wingdings" panose="05000000000000000000" pitchFamily="2" charset="2"/>
              </a:rPr>
              <a:t>에서 </a:t>
            </a:r>
            <a:r>
              <a:rPr lang="en-US" altLang="ko-KR" dirty="0">
                <a:sym typeface="Wingdings" panose="05000000000000000000" pitchFamily="2" charset="2"/>
              </a:rPr>
              <a:t>ImageView</a:t>
            </a:r>
            <a:r>
              <a:rPr lang="ko-KR" altLang="en-US" dirty="0">
                <a:sym typeface="Wingdings" panose="05000000000000000000" pitchFamily="2" charset="2"/>
              </a:rPr>
              <a:t>를 끌어다 </a:t>
            </a:r>
            <a:r>
              <a:rPr lang="en-US" altLang="ko-KR" dirty="0">
                <a:sym typeface="Wingdings" panose="05000000000000000000" pitchFamily="2" charset="2"/>
              </a:rPr>
              <a:t>FrameLayout </a:t>
            </a:r>
            <a:r>
              <a:rPr lang="ko-KR" altLang="en-US" dirty="0">
                <a:sym typeface="Wingdings" panose="05000000000000000000" pitchFamily="2" charset="2"/>
              </a:rPr>
              <a:t>아래 배치하면 </a:t>
            </a:r>
            <a:r>
              <a:rPr lang="ko-KR" altLang="en-US" dirty="0" smtClean="0">
                <a:sym typeface="Wingdings" panose="05000000000000000000" pitchFamily="2" charset="2"/>
              </a:rPr>
              <a:t>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대화상자가 나타나면 </a:t>
            </a:r>
            <a:r>
              <a:rPr lang="en-US" altLang="ko-KR" dirty="0" smtClean="0">
                <a:sym typeface="Wingdings" panose="05000000000000000000" pitchFamily="2" charset="2"/>
              </a:rPr>
              <a:t>app/res/drawable</a:t>
            </a:r>
            <a:r>
              <a:rPr lang="ko-KR" altLang="en-US" dirty="0" smtClean="0">
                <a:sym typeface="Wingdings" panose="05000000000000000000" pitchFamily="2" charset="2"/>
              </a:rPr>
              <a:t>에 있는 이미지들 중에 하나를 선택합니다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en-US" altLang="ko-KR" dirty="0">
                <a:sym typeface="Wingdings" panose="05000000000000000000" pitchFamily="2" charset="2"/>
              </a:rPr>
              <a:t/>
            </a:r>
            <a:br>
              <a:rPr lang="en-US" altLang="ko-KR" dirty="0">
                <a:sym typeface="Wingdings" panose="05000000000000000000" pitchFamily="2" charset="2"/>
              </a:rPr>
            </a:br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b="1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57</a:t>
            </a:fld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9823950" y="6211669"/>
            <a:ext cx="170751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alexhonnold </a:t>
            </a:r>
          </a:p>
          <a:p>
            <a:r>
              <a:rPr lang="en-US" altLang="ko-KR" dirty="0" smtClean="0"/>
              <a:t>alexhonnold2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467" y="1990559"/>
            <a:ext cx="4549534" cy="4686706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6120" y="1960407"/>
            <a:ext cx="4367517" cy="4661071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5519864" y="5940566"/>
            <a:ext cx="3807453" cy="646331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ko-KR" altLang="en-US" sz="1200" dirty="0" smtClean="0"/>
              <a:t>크기가 다른 두 개의 이미지가 보입니다</a:t>
            </a:r>
            <a:r>
              <a:rPr lang="en-US" altLang="ko-KR" sz="1200" dirty="0" smtClean="0"/>
              <a:t>. </a:t>
            </a:r>
          </a:p>
          <a:p>
            <a:r>
              <a:rPr lang="ko-KR" altLang="en-US" sz="1200" dirty="0" smtClean="0"/>
              <a:t>만약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크기가 같다면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나중에 입력된 것만 보일 것입니다</a:t>
            </a:r>
            <a:endParaRPr lang="en-US" altLang="ko-KR" sz="1200" dirty="0" smtClean="0"/>
          </a:p>
          <a:p>
            <a:r>
              <a:rPr lang="ko-KR" altLang="en-US" sz="1200" dirty="0" smtClean="0"/>
              <a:t>이 때</a:t>
            </a:r>
            <a:r>
              <a:rPr lang="en-US" altLang="ko-KR" sz="1200" dirty="0" smtClean="0"/>
              <a:t>, visibility</a:t>
            </a:r>
            <a:r>
              <a:rPr lang="ko-KR" altLang="en-US" sz="1200" dirty="0" smtClean="0"/>
              <a:t>속성을 이용하여 이를 제어할 수 있습니다</a:t>
            </a:r>
            <a:endParaRPr lang="ko-KR" altLang="en-US" sz="1200" dirty="0"/>
          </a:p>
        </p:txBody>
      </p:sp>
      <p:sp>
        <p:nvSpPr>
          <p:cNvPr id="12" name="직사각형 11"/>
          <p:cNvSpPr/>
          <p:nvPr/>
        </p:nvSpPr>
        <p:spPr>
          <a:xfrm>
            <a:off x="4298872" y="5611708"/>
            <a:ext cx="1116011" cy="276999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none">
            <a:spAutoFit/>
          </a:bodyPr>
          <a:lstStyle/>
          <a:p>
            <a:r>
              <a:rPr lang="en-US" altLang="ko-KR" sz="1200" dirty="0" smtClean="0"/>
              <a:t>alexhonnold</a:t>
            </a:r>
            <a:endParaRPr lang="ko-KR" altLang="en-US" sz="1200" dirty="0"/>
          </a:p>
        </p:txBody>
      </p:sp>
      <p:sp>
        <p:nvSpPr>
          <p:cNvPr id="16" name="직사각형 15"/>
          <p:cNvSpPr/>
          <p:nvPr/>
        </p:nvSpPr>
        <p:spPr>
          <a:xfrm>
            <a:off x="10665608" y="5334709"/>
            <a:ext cx="1200970" cy="276999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none">
            <a:spAutoFit/>
          </a:bodyPr>
          <a:lstStyle/>
          <a:p>
            <a:r>
              <a:rPr lang="en-US" altLang="ko-KR" sz="1200" dirty="0" smtClean="0"/>
              <a:t>alexhonnold0</a:t>
            </a:r>
            <a:endParaRPr lang="ko-KR" altLang="en-US" sz="1200" dirty="0"/>
          </a:p>
        </p:txBody>
      </p:sp>
      <p:sp>
        <p:nvSpPr>
          <p:cNvPr id="17" name="직사각형 16"/>
          <p:cNvSpPr/>
          <p:nvPr/>
        </p:nvSpPr>
        <p:spPr>
          <a:xfrm>
            <a:off x="10665608" y="5986732"/>
            <a:ext cx="1116011" cy="276999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none">
            <a:spAutoFit/>
          </a:bodyPr>
          <a:lstStyle/>
          <a:p>
            <a:r>
              <a:rPr lang="en-US" altLang="ko-KR" sz="1200" dirty="0" smtClean="0"/>
              <a:t>alexhonnold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452167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02-5 Frame Layout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과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View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의 전환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</a:t>
            </a:r>
            <a:r>
              <a:rPr lang="en-US" altLang="ko-KR" dirty="0">
                <a:solidFill>
                  <a:srgbClr val="C00000"/>
                </a:solidFill>
                <a:sym typeface="Wingdings" panose="05000000000000000000" pitchFamily="2" charset="2"/>
              </a:rPr>
              <a:t>FrameLayout </a:t>
            </a:r>
            <a:r>
              <a:rPr lang="ko-KR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실습하기 </a:t>
            </a:r>
            <a:endParaRPr lang="en-US" altLang="ko-KR" dirty="0">
              <a:solidFill>
                <a:srgbClr val="C00000"/>
              </a:solidFill>
              <a:sym typeface="Wingdings" panose="05000000000000000000" pitchFamily="2" charset="2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FrameLayout </a:t>
            </a:r>
            <a:r>
              <a:rPr lang="ko-KR" altLang="en-US" b="1" dirty="0">
                <a:solidFill>
                  <a:srgbClr val="C00000"/>
                </a:solidFill>
                <a:sym typeface="Wingdings" panose="05000000000000000000" pitchFamily="2" charset="2"/>
              </a:rPr>
              <a:t>실습</a:t>
            </a: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: </a:t>
            </a:r>
            <a:r>
              <a:rPr lang="ko-KR" altLang="en-US" dirty="0">
                <a:sym typeface="Wingdings" panose="05000000000000000000" pitchFamily="2" charset="2"/>
              </a:rPr>
              <a:t>버튼을 누를 때마다 두 개의 이미지가 전환되는 기능을 구현합니다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</a:p>
          <a:p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Step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8: </a:t>
            </a:r>
            <a:r>
              <a:rPr lang="ko-KR" altLang="en-US" dirty="0" smtClean="0">
                <a:sym typeface="Wingdings" panose="05000000000000000000" pitchFamily="2" charset="2"/>
              </a:rPr>
              <a:t>먼저 추가한 </a:t>
            </a:r>
            <a:r>
              <a:rPr lang="en-US" altLang="ko-KR" dirty="0" smtClean="0">
                <a:sym typeface="Wingdings" panose="05000000000000000000" pitchFamily="2" charset="2"/>
              </a:rPr>
              <a:t>ImageView</a:t>
            </a:r>
            <a:r>
              <a:rPr lang="ko-KR" altLang="en-US" dirty="0" smtClean="0">
                <a:sym typeface="Wingdings" panose="05000000000000000000" pitchFamily="2" charset="2"/>
              </a:rPr>
              <a:t>의 </a:t>
            </a:r>
            <a:r>
              <a:rPr lang="en-US" altLang="ko-KR" dirty="0" smtClean="0">
                <a:sym typeface="Wingdings" panose="05000000000000000000" pitchFamily="2" charset="2"/>
              </a:rPr>
              <a:t>visibility</a:t>
            </a:r>
            <a:r>
              <a:rPr lang="ko-KR" altLang="en-US" dirty="0" smtClean="0">
                <a:sym typeface="Wingdings" panose="05000000000000000000" pitchFamily="2" charset="2"/>
              </a:rPr>
              <a:t>속성을 </a:t>
            </a:r>
            <a:r>
              <a:rPr lang="en-US" altLang="ko-KR" b="1" dirty="0" smtClean="0">
                <a:sym typeface="Wingdings" panose="05000000000000000000" pitchFamily="2" charset="2"/>
              </a:rPr>
              <a:t>invisible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나중 추가한 </a:t>
            </a:r>
            <a:r>
              <a:rPr lang="ko-KR" altLang="en-US" dirty="0">
                <a:sym typeface="Wingdings" panose="05000000000000000000" pitchFamily="2" charset="2"/>
              </a:rPr>
              <a:t>것</a:t>
            </a:r>
            <a:r>
              <a:rPr lang="ko-KR" altLang="en-US" dirty="0" smtClean="0">
                <a:sym typeface="Wingdings" panose="05000000000000000000" pitchFamily="2" charset="2"/>
              </a:rPr>
              <a:t>에는 </a:t>
            </a:r>
            <a:r>
              <a:rPr lang="en-US" altLang="ko-KR" b="1" dirty="0" smtClean="0">
                <a:sym typeface="Wingdings" panose="05000000000000000000" pitchFamily="2" charset="2"/>
              </a:rPr>
              <a:t>visible</a:t>
            </a:r>
            <a:r>
              <a:rPr lang="en-US" altLang="ko-KR" b="1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값을 설정합니다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이렇게 하면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나중에 추가한 이미지만 화면에 보입니다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이제 자바 소스 코드에서 버튼을 누를 때마다 두 개의 </a:t>
            </a:r>
            <a:r>
              <a:rPr lang="en-US" altLang="ko-KR" dirty="0" smtClean="0">
                <a:sym typeface="Wingdings" panose="05000000000000000000" pitchFamily="2" charset="2"/>
              </a:rPr>
              <a:t>ImageView</a:t>
            </a:r>
            <a:r>
              <a:rPr lang="ko-KR" altLang="en-US" dirty="0" smtClean="0">
                <a:sym typeface="Wingdings" panose="05000000000000000000" pitchFamily="2" charset="2"/>
              </a:rPr>
              <a:t>가 갖고 있는 </a:t>
            </a:r>
            <a:r>
              <a:rPr lang="en-US" altLang="ko-KR" dirty="0" smtClean="0">
                <a:sym typeface="Wingdings" panose="05000000000000000000" pitchFamily="2" charset="2"/>
              </a:rPr>
              <a:t>visibility</a:t>
            </a:r>
            <a:r>
              <a:rPr lang="ko-KR" altLang="en-US" dirty="0" smtClean="0">
                <a:sym typeface="Wingdings" panose="05000000000000000000" pitchFamily="2" charset="2"/>
              </a:rPr>
              <a:t>속성을 바꿔주면 두 개의 이미지가 서로 전환되는 효과를 만들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58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416" y="3385632"/>
            <a:ext cx="6073666" cy="3139712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7717282" y="3385632"/>
            <a:ext cx="3185436" cy="3139712"/>
            <a:chOff x="8424481" y="2307857"/>
            <a:chExt cx="3185436" cy="3139712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424481" y="2307857"/>
              <a:ext cx="3185436" cy="3139712"/>
            </a:xfrm>
            <a:prstGeom prst="rect">
              <a:avLst/>
            </a:prstGeom>
          </p:spPr>
        </p:pic>
        <p:sp>
          <p:nvSpPr>
            <p:cNvPr id="7" name="모서리가 둥근 직사각형 6"/>
            <p:cNvSpPr/>
            <p:nvPr/>
          </p:nvSpPr>
          <p:spPr>
            <a:xfrm>
              <a:off x="8616280" y="3666621"/>
              <a:ext cx="2376264" cy="266435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모서리가 둥근 직사각형 15"/>
            <p:cNvSpPr/>
            <p:nvPr/>
          </p:nvSpPr>
          <p:spPr>
            <a:xfrm>
              <a:off x="8616280" y="4869160"/>
              <a:ext cx="2376264" cy="266435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866080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02-5 Frame Layout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과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View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의 전환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</a:t>
            </a:r>
            <a:r>
              <a:rPr lang="en-US" altLang="ko-KR" dirty="0">
                <a:solidFill>
                  <a:srgbClr val="C00000"/>
                </a:solidFill>
                <a:sym typeface="Wingdings" panose="05000000000000000000" pitchFamily="2" charset="2"/>
              </a:rPr>
              <a:t>FrameLayout </a:t>
            </a:r>
            <a:r>
              <a:rPr lang="ko-KR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실습하기 </a:t>
            </a:r>
            <a:endParaRPr lang="en-US" altLang="ko-KR" dirty="0">
              <a:solidFill>
                <a:srgbClr val="C00000"/>
              </a:solidFill>
              <a:sym typeface="Wingdings" panose="05000000000000000000" pitchFamily="2" charset="2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59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447394" y="813378"/>
            <a:ext cx="8168886" cy="30469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>
                <a:latin typeface="Consolas" panose="020B0609020204030204" pitchFamily="49" charset="0"/>
              </a:rPr>
              <a:t>&lt;?xml version="1.0" encoding="utf-8"?&gt;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&lt;LinearLayout xmlns:android="http://schemas.android.com/</a:t>
            </a:r>
            <a:r>
              <a:rPr lang="en-US" altLang="ko-KR" sz="1200" dirty="0" err="1">
                <a:latin typeface="Consolas" panose="020B0609020204030204" pitchFamily="49" charset="0"/>
              </a:rPr>
              <a:t>apk</a:t>
            </a:r>
            <a:r>
              <a:rPr lang="en-US" altLang="ko-KR" sz="1200" dirty="0">
                <a:latin typeface="Consolas" panose="020B0609020204030204" pitchFamily="49" charset="0"/>
              </a:rPr>
              <a:t>/res/android"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</a:t>
            </a:r>
            <a:r>
              <a:rPr lang="en-US" altLang="ko-KR" sz="1200" dirty="0" err="1">
                <a:latin typeface="Consolas" panose="020B0609020204030204" pitchFamily="49" charset="0"/>
              </a:rPr>
              <a:t>xmlns:app</a:t>
            </a:r>
            <a:r>
              <a:rPr lang="en-US" altLang="ko-KR" sz="1200" dirty="0">
                <a:latin typeface="Consolas" panose="020B0609020204030204" pitchFamily="49" charset="0"/>
              </a:rPr>
              <a:t>="http://schemas.android.com/</a:t>
            </a:r>
            <a:r>
              <a:rPr lang="en-US" altLang="ko-KR" sz="1200" dirty="0" err="1">
                <a:latin typeface="Consolas" panose="020B0609020204030204" pitchFamily="49" charset="0"/>
              </a:rPr>
              <a:t>apk</a:t>
            </a:r>
            <a:r>
              <a:rPr lang="en-US" altLang="ko-KR" sz="1200" dirty="0">
                <a:latin typeface="Consolas" panose="020B0609020204030204" pitchFamily="49" charset="0"/>
              </a:rPr>
              <a:t>/res-auto"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</a:t>
            </a:r>
            <a:r>
              <a:rPr lang="en-US" altLang="ko-KR" sz="1200" dirty="0" err="1">
                <a:latin typeface="Consolas" panose="020B0609020204030204" pitchFamily="49" charset="0"/>
              </a:rPr>
              <a:t>xmlns:tools</a:t>
            </a:r>
            <a:r>
              <a:rPr lang="en-US" altLang="ko-KR" sz="1200" dirty="0">
                <a:latin typeface="Consolas" panose="020B0609020204030204" pitchFamily="49" charset="0"/>
              </a:rPr>
              <a:t>="http://schemas.android.com/tools"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android:layout_width="match_parent"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android:layout_height="match_parent"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android:orientation="vertical"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</a:t>
            </a:r>
            <a:r>
              <a:rPr lang="en-US" altLang="ko-KR" sz="1200" dirty="0" err="1">
                <a:latin typeface="Consolas" panose="020B0609020204030204" pitchFamily="49" charset="0"/>
              </a:rPr>
              <a:t>tools:context</a:t>
            </a:r>
            <a:r>
              <a:rPr lang="en-US" altLang="ko-KR" sz="1200" dirty="0">
                <a:latin typeface="Consolas" panose="020B0609020204030204" pitchFamily="49" charset="0"/>
              </a:rPr>
              <a:t>=".MainActivity" &gt;</a:t>
            </a:r>
          </a:p>
          <a:p>
            <a:endParaRPr lang="en-US" altLang="ko-KR" sz="1200" dirty="0">
              <a:latin typeface="Consolas" panose="020B0609020204030204" pitchFamily="49" charset="0"/>
            </a:endParaRPr>
          </a:p>
          <a:p>
            <a:r>
              <a:rPr lang="en-US" altLang="ko-KR" sz="1200" dirty="0">
                <a:latin typeface="Consolas" panose="020B0609020204030204" pitchFamily="49" charset="0"/>
              </a:rPr>
              <a:t>    &lt;Button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android:id="@+id/button"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android:layout_width="wrap_content"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android:layout_height="wrap_content"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android:layout_gravity="center_horizontal"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android:layout_margin="16dp"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android:text="@string/</a:t>
            </a:r>
            <a:r>
              <a:rPr lang="en-US" altLang="ko-KR" sz="1200" dirty="0" err="1">
                <a:latin typeface="Consolas" panose="020B0609020204030204" pitchFamily="49" charset="0"/>
              </a:rPr>
              <a:t>toggle_image</a:t>
            </a:r>
            <a:r>
              <a:rPr lang="en-US" altLang="ko-KR" sz="1200" dirty="0">
                <a:latin typeface="Consolas" panose="020B0609020204030204" pitchFamily="49" charset="0"/>
              </a:rPr>
              <a:t>" /&gt;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5591944" y="2780928"/>
            <a:ext cx="6120680" cy="36009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>
                <a:latin typeface="Consolas" panose="020B0609020204030204" pitchFamily="49" charset="0"/>
              </a:rPr>
              <a:t> </a:t>
            </a:r>
            <a:r>
              <a:rPr lang="en-US" altLang="ko-KR" sz="1200" dirty="0" smtClean="0">
                <a:latin typeface="Consolas" panose="020B0609020204030204" pitchFamily="49" charset="0"/>
              </a:rPr>
              <a:t>   &lt;</a:t>
            </a:r>
            <a:r>
              <a:rPr lang="en-US" altLang="ko-KR" sz="1200" dirty="0">
                <a:latin typeface="Consolas" panose="020B0609020204030204" pitchFamily="49" charset="0"/>
              </a:rPr>
              <a:t>FrameLayout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android:layout_width="match_parent"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android:layout_height="match_parent"&gt;</a:t>
            </a:r>
          </a:p>
          <a:p>
            <a:endParaRPr lang="en-US" altLang="ko-KR" sz="1200" dirty="0">
              <a:latin typeface="Consolas" panose="020B0609020204030204" pitchFamily="49" charset="0"/>
            </a:endParaRP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&lt;ImageView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android:id="@+id/imageView"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android:layout_width="wrap_content"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android:layout_height="wrap_content"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</a:t>
            </a:r>
            <a:r>
              <a:rPr lang="en-US" altLang="ko-KR" sz="1200" dirty="0" err="1">
                <a:latin typeface="Consolas" panose="020B0609020204030204" pitchFamily="49" charset="0"/>
              </a:rPr>
              <a:t>android:visibility</a:t>
            </a:r>
            <a:r>
              <a:rPr lang="en-US" altLang="ko-KR" sz="1200" dirty="0">
                <a:latin typeface="Consolas" panose="020B0609020204030204" pitchFamily="49" charset="0"/>
              </a:rPr>
              <a:t>="invisible"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</a:t>
            </a:r>
            <a:r>
              <a:rPr lang="en-US" altLang="ko-KR" sz="1200" dirty="0" err="1">
                <a:latin typeface="Consolas" panose="020B0609020204030204" pitchFamily="49" charset="0"/>
              </a:rPr>
              <a:t>app:srcCompat</a:t>
            </a:r>
            <a:r>
              <a:rPr lang="en-US" altLang="ko-KR" sz="1200" dirty="0">
                <a:latin typeface="Consolas" panose="020B0609020204030204" pitchFamily="49" charset="0"/>
              </a:rPr>
              <a:t>="@drawable/alexhonnold" /&gt;</a:t>
            </a:r>
          </a:p>
          <a:p>
            <a:endParaRPr lang="en-US" altLang="ko-KR" sz="1200" dirty="0">
              <a:latin typeface="Consolas" panose="020B0609020204030204" pitchFamily="49" charset="0"/>
            </a:endParaRP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&lt;ImageView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android:id="@+id/imageView2"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android:layout_width="wrap_content"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android:layout_height="wrap_content"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</a:t>
            </a:r>
            <a:r>
              <a:rPr lang="en-US" altLang="ko-KR" sz="1200" dirty="0" err="1">
                <a:latin typeface="Consolas" panose="020B0609020204030204" pitchFamily="49" charset="0"/>
              </a:rPr>
              <a:t>android:visibility</a:t>
            </a:r>
            <a:r>
              <a:rPr lang="en-US" altLang="ko-KR" sz="1200" dirty="0">
                <a:latin typeface="Consolas" panose="020B0609020204030204" pitchFamily="49" charset="0"/>
              </a:rPr>
              <a:t>="visible"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</a:t>
            </a:r>
            <a:r>
              <a:rPr lang="en-US" altLang="ko-KR" sz="1200" dirty="0" err="1">
                <a:latin typeface="Consolas" panose="020B0609020204030204" pitchFamily="49" charset="0"/>
              </a:rPr>
              <a:t>app:srcCompat</a:t>
            </a:r>
            <a:r>
              <a:rPr lang="en-US" altLang="ko-KR" sz="1200" dirty="0">
                <a:latin typeface="Consolas" panose="020B0609020204030204" pitchFamily="49" charset="0"/>
              </a:rPr>
              <a:t>="@drawable/alexhonnold0" /&gt;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&lt;/FrameLayout&gt;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&lt;/LinearLayout&gt;</a:t>
            </a:r>
            <a:endParaRPr lang="ko-KR" altLang="en-US" sz="12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5865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02-2 Linear Layout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리니어 레이아웃 실습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b="1" dirty="0">
                <a:sym typeface="Wingdings" panose="05000000000000000000" pitchFamily="2" charset="2"/>
              </a:rPr>
              <a:t>Linear Layout </a:t>
            </a:r>
            <a:r>
              <a:rPr lang="ko-KR" altLang="en-US" b="1" dirty="0">
                <a:solidFill>
                  <a:srgbClr val="C00000"/>
                </a:solidFill>
                <a:sym typeface="Wingdings" panose="05000000000000000000" pitchFamily="2" charset="2"/>
              </a:rPr>
              <a:t>방향 설정하기 </a:t>
            </a:r>
            <a:r>
              <a:rPr lang="en-US" altLang="ko-KR" b="1" dirty="0">
                <a:sym typeface="Wingdings" panose="05000000000000000000" pitchFamily="2" charset="2"/>
              </a:rPr>
              <a:t>- </a:t>
            </a:r>
            <a:r>
              <a:rPr lang="ko-KR" altLang="en-US" b="1" dirty="0">
                <a:sym typeface="Wingdings" panose="05000000000000000000" pitchFamily="2" charset="2"/>
              </a:rPr>
              <a:t>방향</a:t>
            </a:r>
            <a:r>
              <a:rPr lang="en-US" altLang="ko-KR" b="1" dirty="0">
                <a:sym typeface="Wingdings" panose="05000000000000000000" pitchFamily="2" charset="2"/>
              </a:rPr>
              <a:t>(orientation)</a:t>
            </a:r>
            <a:r>
              <a:rPr lang="ko-KR" altLang="en-US" b="1" dirty="0">
                <a:sym typeface="Wingdings" panose="05000000000000000000" pitchFamily="2" charset="2"/>
              </a:rPr>
              <a:t> 속성에 따라 뷰를 채워 나가는 방법</a:t>
            </a:r>
            <a:endParaRPr lang="en-US" altLang="ko-KR" b="1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1(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계속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): 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Component Tree</a:t>
            </a:r>
            <a:r>
              <a:rPr lang="ko-KR" altLang="en-US" dirty="0" smtClean="0">
                <a:sym typeface="Wingdings" panose="05000000000000000000" pitchFamily="2" charset="2"/>
              </a:rPr>
              <a:t>창에서 </a:t>
            </a:r>
            <a:r>
              <a:rPr lang="en-US" altLang="ko-KR" b="1" dirty="0" smtClean="0">
                <a:sym typeface="Wingdings" panose="05000000000000000000" pitchFamily="2" charset="2"/>
              </a:rPr>
              <a:t>ConstraintLayout</a:t>
            </a:r>
            <a:r>
              <a:rPr lang="ko-KR" altLang="en-US" b="1" dirty="0" smtClean="0">
                <a:sym typeface="Wingdings" panose="05000000000000000000" pitchFamily="2" charset="2"/>
              </a:rPr>
              <a:t>을 선택하여 우클릭해서 </a:t>
            </a:r>
            <a:r>
              <a:rPr lang="ko-KR" altLang="en-US" dirty="0" smtClean="0">
                <a:sym typeface="Wingdings" panose="05000000000000000000" pitchFamily="2" charset="2"/>
              </a:rPr>
              <a:t>나타나는 메뉴에서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b="1" dirty="0" smtClean="0">
                <a:sym typeface="Wingdings" panose="05000000000000000000" pitchFamily="2" charset="2"/>
              </a:rPr>
              <a:t>[Convert view…]</a:t>
            </a:r>
            <a:r>
              <a:rPr lang="ko-KR" altLang="en-US" dirty="0" smtClean="0">
                <a:sym typeface="Wingdings" panose="05000000000000000000" pitchFamily="2" charset="2"/>
              </a:rPr>
              <a:t>를 선택해서 나타나는 대화상자에서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LinearLayout</a:t>
            </a:r>
            <a:r>
              <a:rPr lang="ko-KR" altLang="en-US" dirty="0" smtClean="0">
                <a:sym typeface="Wingdings" panose="05000000000000000000" pitchFamily="2" charset="2"/>
              </a:rPr>
              <a:t>을 선택한 후</a:t>
            </a:r>
            <a:r>
              <a:rPr lang="en-US" altLang="ko-KR" dirty="0" smtClean="0">
                <a:sym typeface="Wingdings" panose="05000000000000000000" pitchFamily="2" charset="2"/>
              </a:rPr>
              <a:t>, [Apply]</a:t>
            </a:r>
            <a:r>
              <a:rPr lang="ko-KR" altLang="en-US" dirty="0" smtClean="0">
                <a:sym typeface="Wingdings" panose="05000000000000000000" pitchFamily="2" charset="2"/>
              </a:rPr>
              <a:t>합니다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 smtClean="0">
                <a:sym typeface="Wingdings" panose="05000000000000000000" pitchFamily="2" charset="2"/>
              </a:rPr>
              <a:t>LinearLayout</a:t>
            </a:r>
            <a:r>
              <a:rPr lang="ko-KR" altLang="en-US" dirty="0" smtClean="0">
                <a:sym typeface="Wingdings" panose="05000000000000000000" pitchFamily="2" charset="2"/>
              </a:rPr>
              <a:t>을 선택한 상태에서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속성</a:t>
            </a:r>
            <a:r>
              <a:rPr lang="en-US" altLang="ko-KR" dirty="0" smtClean="0">
                <a:sym typeface="Wingdings" panose="05000000000000000000" pitchFamily="2" charset="2"/>
              </a:rPr>
              <a:t>(Attributes)</a:t>
            </a:r>
            <a:r>
              <a:rPr lang="ko-KR" altLang="en-US" dirty="0" smtClean="0">
                <a:sym typeface="Wingdings" panose="05000000000000000000" pitchFamily="2" charset="2"/>
              </a:rPr>
              <a:t>창에 나타나는 </a:t>
            </a:r>
            <a:r>
              <a:rPr lang="en-US" altLang="ko-KR" dirty="0" smtClean="0">
                <a:sym typeface="Wingdings" panose="05000000000000000000" pitchFamily="2" charset="2"/>
              </a:rPr>
              <a:t>Orientation</a:t>
            </a:r>
            <a:r>
              <a:rPr lang="ko-KR" altLang="en-US" dirty="0" smtClean="0">
                <a:sym typeface="Wingdings" panose="05000000000000000000" pitchFamily="2" charset="2"/>
              </a:rPr>
              <a:t>을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vertical</a:t>
            </a:r>
            <a:r>
              <a:rPr lang="ko-KR" altLang="en-US" dirty="0" smtClean="0">
                <a:sym typeface="Wingdings" panose="05000000000000000000" pitchFamily="2" charset="2"/>
              </a:rPr>
              <a:t>로 선택하거나 혹은 </a:t>
            </a:r>
            <a:r>
              <a:rPr lang="en-US" altLang="ko-KR" dirty="0" smtClean="0">
                <a:sym typeface="Wingdings" panose="05000000000000000000" pitchFamily="2" charset="2"/>
              </a:rPr>
              <a:t>Component Tree </a:t>
            </a:r>
            <a:r>
              <a:rPr lang="ko-KR" altLang="en-US" dirty="0" smtClean="0">
                <a:sym typeface="Wingdings" panose="05000000000000000000" pitchFamily="2" charset="2"/>
              </a:rPr>
              <a:t>창에서 </a:t>
            </a:r>
            <a:r>
              <a:rPr lang="en-US" altLang="ko-KR" dirty="0" smtClean="0">
                <a:sym typeface="Wingdings" panose="05000000000000000000" pitchFamily="2" charset="2"/>
              </a:rPr>
              <a:t>LinearLayout</a:t>
            </a:r>
            <a:r>
              <a:rPr lang="ko-KR" altLang="en-US" dirty="0" smtClean="0">
                <a:sym typeface="Wingdings" panose="05000000000000000000" pitchFamily="2" charset="2"/>
              </a:rPr>
              <a:t>을 우 클릭해서 수정할 수도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ko-KR" dirty="0">
                <a:sym typeface="Wingdings" panose="05000000000000000000" pitchFamily="2" charset="2"/>
              </a:rPr>
              <a:t/>
            </a:r>
            <a:br>
              <a:rPr lang="en-US" altLang="ko-KR" dirty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6</a:t>
            </a:fld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9696" y="2900928"/>
            <a:ext cx="7874199" cy="3593081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3071952" y="3140968"/>
            <a:ext cx="3005492" cy="21602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3719736" y="3933056"/>
            <a:ext cx="3005492" cy="21602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3719736" y="4869160"/>
            <a:ext cx="3005492" cy="21602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3706912" y="5805264"/>
            <a:ext cx="3005492" cy="21602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6757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02-5 Frame Layout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과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View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의 전환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</a:t>
            </a:r>
            <a:r>
              <a:rPr lang="en-US" altLang="ko-KR" dirty="0">
                <a:solidFill>
                  <a:srgbClr val="C00000"/>
                </a:solidFill>
                <a:sym typeface="Wingdings" panose="05000000000000000000" pitchFamily="2" charset="2"/>
              </a:rPr>
              <a:t>FrameLayout </a:t>
            </a:r>
            <a:r>
              <a:rPr lang="ko-KR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실습하기 </a:t>
            </a:r>
            <a:endParaRPr lang="en-US" altLang="ko-KR" dirty="0">
              <a:solidFill>
                <a:srgbClr val="C00000"/>
              </a:solidFill>
              <a:sym typeface="Wingdings" panose="05000000000000000000" pitchFamily="2" charset="2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FrameLayout </a:t>
            </a:r>
            <a:r>
              <a:rPr lang="ko-KR" altLang="en-US" b="1" dirty="0">
                <a:solidFill>
                  <a:srgbClr val="C00000"/>
                </a:solidFill>
                <a:sym typeface="Wingdings" panose="05000000000000000000" pitchFamily="2" charset="2"/>
              </a:rPr>
              <a:t>실습</a:t>
            </a: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: </a:t>
            </a:r>
            <a:r>
              <a:rPr lang="ko-KR" altLang="en-US" dirty="0">
                <a:sym typeface="Wingdings" panose="05000000000000000000" pitchFamily="2" charset="2"/>
              </a:rPr>
              <a:t>버튼을 누를 때마다 두 개의 이미지가 전환되는 기능을 구현합니다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</a:p>
          <a:p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Step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9: </a:t>
            </a:r>
            <a:r>
              <a:rPr lang="ko-KR" altLang="en-US" dirty="0" smtClean="0">
                <a:sym typeface="Wingdings" panose="05000000000000000000" pitchFamily="2" charset="2"/>
              </a:rPr>
              <a:t>이제 앱을 실행해 보면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다음과 같은 화면이 나타납니다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만약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다른 그림이 나타나면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조정하십시오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버튼을 클릭해도 아무 반응이 없을 것입니다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이제 이 작업을 해야 할 차례입니다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60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4385" y="1412776"/>
            <a:ext cx="2851729" cy="5107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271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02-5 Frame Layout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과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View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의 전환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</a:t>
            </a:r>
            <a:r>
              <a:rPr lang="en-US" altLang="ko-KR" dirty="0">
                <a:solidFill>
                  <a:srgbClr val="C00000"/>
                </a:solidFill>
                <a:sym typeface="Wingdings" panose="05000000000000000000" pitchFamily="2" charset="2"/>
              </a:rPr>
              <a:t>FrameLayout </a:t>
            </a:r>
            <a:r>
              <a:rPr lang="ko-KR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실습하기 </a:t>
            </a:r>
            <a:endParaRPr lang="en-US" altLang="ko-KR" dirty="0">
              <a:solidFill>
                <a:srgbClr val="C00000"/>
              </a:solidFill>
              <a:sym typeface="Wingdings" panose="05000000000000000000" pitchFamily="2" charset="2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Step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10: </a:t>
            </a:r>
            <a:r>
              <a:rPr lang="en-US" altLang="ko-KR" dirty="0" smtClean="0">
                <a:sym typeface="Wingdings" panose="05000000000000000000" pitchFamily="2" charset="2"/>
              </a:rPr>
              <a:t>MainActivity.java </a:t>
            </a:r>
            <a:r>
              <a:rPr lang="ko-KR" altLang="en-US" dirty="0" smtClean="0">
                <a:sym typeface="Wingdings" panose="05000000000000000000" pitchFamily="2" charset="2"/>
              </a:rPr>
              <a:t> 소스코드를 입력하십시오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아직은 내용이 어렵겠지만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설명이 나중에 도움 되길</a:t>
            </a:r>
            <a:r>
              <a:rPr lang="en-US" altLang="ko-KR" dirty="0" smtClean="0">
                <a:sym typeface="Wingdings" panose="05000000000000000000" pitchFamily="2" charset="2"/>
              </a:rPr>
              <a:t>...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61</a:t>
            </a:fld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448418" y="1269504"/>
            <a:ext cx="8168886" cy="52629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Consolas" panose="020B0609020204030204" pitchFamily="49" charset="0"/>
              </a:rPr>
              <a:t>package </a:t>
            </a:r>
            <a:r>
              <a:rPr lang="en-US" altLang="ko-KR" sz="1400" dirty="0" smtClean="0">
                <a:latin typeface="Consolas" panose="020B0609020204030204" pitchFamily="49" charset="0"/>
              </a:rPr>
              <a:t>org.joy.layout</a:t>
            </a:r>
            <a:r>
              <a:rPr lang="en-US" altLang="ko-KR" sz="1400" dirty="0"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import ...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public </a:t>
            </a:r>
            <a:r>
              <a:rPr lang="en-US" altLang="ko-KR" sz="1400" dirty="0">
                <a:latin typeface="Consolas" panose="020B0609020204030204" pitchFamily="49" charset="0"/>
              </a:rPr>
              <a:t>class </a:t>
            </a:r>
            <a:r>
              <a:rPr lang="en-US" altLang="ko-KR" sz="1400" dirty="0" err="1">
                <a:latin typeface="Consolas" panose="020B0609020204030204" pitchFamily="49" charset="0"/>
              </a:rPr>
              <a:t>MainActivity</a:t>
            </a:r>
            <a:r>
              <a:rPr lang="en-US" altLang="ko-KR" sz="1400" dirty="0">
                <a:latin typeface="Consolas" panose="020B0609020204030204" pitchFamily="49" charset="0"/>
              </a:rPr>
              <a:t> extends AppCompatActivity {</a:t>
            </a:r>
          </a:p>
          <a:p>
            <a:r>
              <a:rPr lang="en-US" altLang="ko-KR" sz="1400" b="1" dirty="0" smtClean="0">
                <a:latin typeface="Consolas" panose="020B0609020204030204" pitchFamily="49" charset="0"/>
              </a:rPr>
              <a:t>    </a:t>
            </a:r>
            <a:r>
              <a:rPr lang="en-US" altLang="ko-KR" sz="1400" b="1" dirty="0" err="1">
                <a:latin typeface="Consolas" panose="020B0609020204030204" pitchFamily="49" charset="0"/>
              </a:rPr>
              <a:t>ImageView</a:t>
            </a:r>
            <a:r>
              <a:rPr lang="en-US" altLang="ko-KR" sz="1400" b="1" dirty="0">
                <a:latin typeface="Consolas" panose="020B0609020204030204" pitchFamily="49" charset="0"/>
              </a:rPr>
              <a:t> </a:t>
            </a:r>
            <a:r>
              <a:rPr lang="en-US" altLang="ko-KR" sz="1400" b="1" dirty="0" err="1">
                <a:latin typeface="Consolas" panose="020B0609020204030204" pitchFamily="49" charset="0"/>
              </a:rPr>
              <a:t>imageView</a:t>
            </a:r>
            <a:r>
              <a:rPr lang="en-US" altLang="ko-KR" sz="1400" b="1" dirty="0"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1" dirty="0">
                <a:latin typeface="Consolas" panose="020B0609020204030204" pitchFamily="49" charset="0"/>
              </a:rPr>
              <a:t>    </a:t>
            </a:r>
            <a:r>
              <a:rPr lang="en-US" altLang="ko-KR" sz="1400" b="1" dirty="0" err="1">
                <a:latin typeface="Consolas" panose="020B0609020204030204" pitchFamily="49" charset="0"/>
              </a:rPr>
              <a:t>ImageView</a:t>
            </a:r>
            <a:r>
              <a:rPr lang="en-US" altLang="ko-KR" sz="1400" b="1" dirty="0">
                <a:latin typeface="Consolas" panose="020B0609020204030204" pitchFamily="49" charset="0"/>
              </a:rPr>
              <a:t> imageView2;</a:t>
            </a: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</a:t>
            </a:r>
            <a:r>
              <a:rPr lang="en-US" altLang="ko-KR" sz="1400" dirty="0">
                <a:latin typeface="Consolas" panose="020B0609020204030204" pitchFamily="49" charset="0"/>
              </a:rPr>
              <a:t>@Override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protected void onCreate(Bundle savedInstanceState) {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super.onCreate(savedInstanceState);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setContentView(</a:t>
            </a:r>
            <a:r>
              <a:rPr lang="en-US" altLang="ko-KR" sz="1400" dirty="0" err="1">
                <a:latin typeface="Consolas" panose="020B0609020204030204" pitchFamily="49" charset="0"/>
              </a:rPr>
              <a:t>R.layout.activity_main</a:t>
            </a:r>
            <a:r>
              <a:rPr lang="en-US" altLang="ko-KR" sz="1400" dirty="0" smtClean="0">
                <a:latin typeface="Consolas" panose="020B0609020204030204" pitchFamily="49" charset="0"/>
              </a:rPr>
              <a:t>);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b="1" dirty="0" smtClean="0">
                <a:latin typeface="Consolas" panose="020B0609020204030204" pitchFamily="49" charset="0"/>
              </a:rPr>
              <a:t>        </a:t>
            </a:r>
            <a:r>
              <a:rPr lang="en-US" altLang="ko-KR" sz="1400" b="1" dirty="0" err="1">
                <a:latin typeface="Consolas" panose="020B0609020204030204" pitchFamily="49" charset="0"/>
              </a:rPr>
              <a:t>imageView</a:t>
            </a:r>
            <a:r>
              <a:rPr lang="en-US" altLang="ko-KR" sz="1400" b="1" dirty="0">
                <a:latin typeface="Consolas" panose="020B0609020204030204" pitchFamily="49" charset="0"/>
              </a:rPr>
              <a:t> = </a:t>
            </a:r>
            <a:r>
              <a:rPr lang="en-US" altLang="ko-KR" sz="1400" b="1" dirty="0" err="1">
                <a:latin typeface="Consolas" panose="020B0609020204030204" pitchFamily="49" charset="0"/>
              </a:rPr>
              <a:t>findViewById</a:t>
            </a:r>
            <a:r>
              <a:rPr lang="en-US" altLang="ko-KR" sz="1400" b="1" dirty="0">
                <a:latin typeface="Consolas" panose="020B0609020204030204" pitchFamily="49" charset="0"/>
              </a:rPr>
              <a:t>(</a:t>
            </a:r>
            <a:r>
              <a:rPr lang="en-US" altLang="ko-KR" sz="1400" b="1" dirty="0" err="1">
                <a:latin typeface="Consolas" panose="020B0609020204030204" pitchFamily="49" charset="0"/>
              </a:rPr>
              <a:t>R.id.imageView</a:t>
            </a:r>
            <a:r>
              <a:rPr lang="en-US" altLang="ko-KR" sz="1400" b="1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1" dirty="0">
                <a:latin typeface="Consolas" panose="020B0609020204030204" pitchFamily="49" charset="0"/>
              </a:rPr>
              <a:t>        imageView2 = </a:t>
            </a:r>
            <a:r>
              <a:rPr lang="en-US" altLang="ko-KR" sz="1400" b="1" dirty="0" err="1">
                <a:latin typeface="Consolas" panose="020B0609020204030204" pitchFamily="49" charset="0"/>
              </a:rPr>
              <a:t>findViewById</a:t>
            </a:r>
            <a:r>
              <a:rPr lang="en-US" altLang="ko-KR" sz="1400" b="1" dirty="0">
                <a:latin typeface="Consolas" panose="020B0609020204030204" pitchFamily="49" charset="0"/>
              </a:rPr>
              <a:t>(R.id.imageView2);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}</a:t>
            </a:r>
          </a:p>
          <a:p>
            <a:endParaRPr lang="en-US" altLang="ko-KR" sz="1400" dirty="0" smtClean="0">
              <a:latin typeface="Consolas" panose="020B0609020204030204" pitchFamily="49" charset="0"/>
            </a:endParaRPr>
          </a:p>
          <a:p>
            <a:r>
              <a:rPr lang="en-US" altLang="ko-KR" sz="1400" b="1" dirty="0" smtClean="0">
                <a:latin typeface="Consolas" panose="020B0609020204030204" pitchFamily="49" charset="0"/>
              </a:rPr>
              <a:t>    public </a:t>
            </a:r>
            <a:r>
              <a:rPr lang="en-US" altLang="ko-KR" sz="1400" b="1" dirty="0">
                <a:latin typeface="Consolas" panose="020B0609020204030204" pitchFamily="49" charset="0"/>
              </a:rPr>
              <a:t>void </a:t>
            </a:r>
            <a:r>
              <a:rPr lang="en-US" altLang="ko-KR" sz="1400" b="1" dirty="0" err="1">
                <a:solidFill>
                  <a:srgbClr val="C00000"/>
                </a:solidFill>
                <a:latin typeface="Consolas" panose="020B0609020204030204" pitchFamily="49" charset="0"/>
              </a:rPr>
              <a:t>onButtonClicked</a:t>
            </a:r>
            <a:r>
              <a:rPr lang="en-US" altLang="ko-KR" sz="1400" b="1" dirty="0">
                <a:latin typeface="Consolas" panose="020B0609020204030204" pitchFamily="49" charset="0"/>
              </a:rPr>
              <a:t>(View v) {</a:t>
            </a:r>
          </a:p>
          <a:p>
            <a:r>
              <a:rPr lang="en-US" altLang="ko-KR" sz="1400" b="1" dirty="0">
                <a:latin typeface="Consolas" panose="020B0609020204030204" pitchFamily="49" charset="0"/>
              </a:rPr>
              <a:t>   </a:t>
            </a:r>
            <a:r>
              <a:rPr lang="en-US" altLang="ko-KR" sz="1400" b="1" dirty="0" smtClean="0">
                <a:latin typeface="Consolas" panose="020B0609020204030204" pitchFamily="49" charset="0"/>
              </a:rPr>
              <a:t>    </a:t>
            </a:r>
            <a:r>
              <a:rPr lang="en-US" altLang="ko-KR" sz="1400" b="1" dirty="0">
                <a:latin typeface="Consolas" panose="020B0609020204030204" pitchFamily="49" charset="0"/>
              </a:rPr>
              <a:t>if (</a:t>
            </a:r>
            <a:r>
              <a:rPr lang="en-US" altLang="ko-KR" sz="1400" b="1" dirty="0" err="1">
                <a:latin typeface="Consolas" panose="020B0609020204030204" pitchFamily="49" charset="0"/>
              </a:rPr>
              <a:t>imageView.isShown</a:t>
            </a:r>
            <a:r>
              <a:rPr lang="en-US" altLang="ko-KR" sz="1400" b="1" dirty="0">
                <a:latin typeface="Consolas" panose="020B0609020204030204" pitchFamily="49" charset="0"/>
              </a:rPr>
              <a:t>()) {</a:t>
            </a:r>
          </a:p>
          <a:p>
            <a:r>
              <a:rPr lang="en-US" altLang="ko-KR" sz="1400" b="1" dirty="0">
                <a:latin typeface="Consolas" panose="020B0609020204030204" pitchFamily="49" charset="0"/>
              </a:rPr>
              <a:t>     </a:t>
            </a:r>
            <a:r>
              <a:rPr lang="en-US" altLang="ko-KR" sz="1400" b="1" dirty="0" smtClean="0">
                <a:latin typeface="Consolas" panose="020B0609020204030204" pitchFamily="49" charset="0"/>
              </a:rPr>
              <a:t>      </a:t>
            </a:r>
            <a:r>
              <a:rPr lang="en-US" altLang="ko-KR" sz="1400" b="1" dirty="0" err="1">
                <a:latin typeface="Consolas" panose="020B0609020204030204" pitchFamily="49" charset="0"/>
              </a:rPr>
              <a:t>imageView.setVisibility</a:t>
            </a:r>
            <a:r>
              <a:rPr lang="en-US" altLang="ko-KR" sz="1400" b="1" dirty="0">
                <a:latin typeface="Consolas" panose="020B0609020204030204" pitchFamily="49" charset="0"/>
              </a:rPr>
              <a:t>(</a:t>
            </a:r>
            <a:r>
              <a:rPr lang="en-US" altLang="ko-KR" sz="1400" b="1" dirty="0" err="1">
                <a:latin typeface="Consolas" panose="020B0609020204030204" pitchFamily="49" charset="0"/>
              </a:rPr>
              <a:t>View.INVISIBLE</a:t>
            </a:r>
            <a:r>
              <a:rPr lang="en-US" altLang="ko-KR" sz="1400" b="1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1" dirty="0">
                <a:latin typeface="Consolas" panose="020B0609020204030204" pitchFamily="49" charset="0"/>
              </a:rPr>
              <a:t>      </a:t>
            </a:r>
            <a:r>
              <a:rPr lang="en-US" altLang="ko-KR" sz="1400" b="1" dirty="0" smtClean="0">
                <a:latin typeface="Consolas" panose="020B0609020204030204" pitchFamily="49" charset="0"/>
              </a:rPr>
              <a:t>     imageView2.setVisibility(</a:t>
            </a:r>
            <a:r>
              <a:rPr lang="en-US" altLang="ko-KR" sz="1400" b="1" dirty="0" err="1" smtClean="0">
                <a:latin typeface="Consolas" panose="020B0609020204030204" pitchFamily="49" charset="0"/>
              </a:rPr>
              <a:t>View.VISIBLE</a:t>
            </a:r>
            <a:r>
              <a:rPr lang="en-US" altLang="ko-KR" sz="1400" b="1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1" dirty="0">
                <a:latin typeface="Consolas" panose="020B0609020204030204" pitchFamily="49" charset="0"/>
              </a:rPr>
              <a:t>    </a:t>
            </a:r>
            <a:r>
              <a:rPr lang="en-US" altLang="ko-KR" sz="1400" b="1" dirty="0" smtClean="0">
                <a:latin typeface="Consolas" panose="020B0609020204030204" pitchFamily="49" charset="0"/>
              </a:rPr>
              <a:t>   } </a:t>
            </a:r>
            <a:r>
              <a:rPr lang="en-US" altLang="ko-KR" sz="1400" b="1" dirty="0">
                <a:latin typeface="Consolas" panose="020B0609020204030204" pitchFamily="49" charset="0"/>
              </a:rPr>
              <a:t>else {</a:t>
            </a:r>
          </a:p>
          <a:p>
            <a:r>
              <a:rPr lang="en-US" altLang="ko-KR" sz="1400" b="1" dirty="0">
                <a:latin typeface="Consolas" panose="020B0609020204030204" pitchFamily="49" charset="0"/>
              </a:rPr>
              <a:t>      </a:t>
            </a:r>
            <a:r>
              <a:rPr lang="en-US" altLang="ko-KR" sz="1400" b="1" dirty="0" smtClean="0">
                <a:latin typeface="Consolas" panose="020B0609020204030204" pitchFamily="49" charset="0"/>
              </a:rPr>
              <a:t>     </a:t>
            </a:r>
            <a:r>
              <a:rPr lang="en-US" altLang="ko-KR" sz="1400" b="1" dirty="0" err="1" smtClean="0">
                <a:latin typeface="Consolas" panose="020B0609020204030204" pitchFamily="49" charset="0"/>
              </a:rPr>
              <a:t>imageView.setVisibility</a:t>
            </a:r>
            <a:r>
              <a:rPr lang="en-US" altLang="ko-KR" sz="1400" b="1" dirty="0" smtClean="0">
                <a:latin typeface="Consolas" panose="020B0609020204030204" pitchFamily="49" charset="0"/>
              </a:rPr>
              <a:t>(</a:t>
            </a:r>
            <a:r>
              <a:rPr lang="en-US" altLang="ko-KR" sz="1400" b="1" dirty="0" err="1" smtClean="0">
                <a:latin typeface="Consolas" panose="020B0609020204030204" pitchFamily="49" charset="0"/>
              </a:rPr>
              <a:t>View.VISIBLE</a:t>
            </a:r>
            <a:r>
              <a:rPr lang="en-US" altLang="ko-KR" sz="1400" b="1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1" dirty="0">
                <a:latin typeface="Consolas" panose="020B0609020204030204" pitchFamily="49" charset="0"/>
              </a:rPr>
              <a:t>      </a:t>
            </a:r>
            <a:r>
              <a:rPr lang="en-US" altLang="ko-KR" sz="1400" b="1" dirty="0" smtClean="0">
                <a:latin typeface="Consolas" panose="020B0609020204030204" pitchFamily="49" charset="0"/>
              </a:rPr>
              <a:t>     imageView2.setVisibility(</a:t>
            </a:r>
            <a:r>
              <a:rPr lang="en-US" altLang="ko-KR" sz="1400" b="1" dirty="0" err="1" smtClean="0">
                <a:latin typeface="Consolas" panose="020B0609020204030204" pitchFamily="49" charset="0"/>
              </a:rPr>
              <a:t>View.INVISIBLE</a:t>
            </a:r>
            <a:r>
              <a:rPr lang="en-US" altLang="ko-KR" sz="1400" b="1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1" dirty="0">
                <a:latin typeface="Consolas" panose="020B0609020204030204" pitchFamily="49" charset="0"/>
              </a:rPr>
              <a:t>    </a:t>
            </a:r>
            <a:r>
              <a:rPr lang="en-US" altLang="ko-KR" sz="1400" b="1" dirty="0" smtClean="0">
                <a:latin typeface="Consolas" panose="020B0609020204030204" pitchFamily="49" charset="0"/>
              </a:rPr>
              <a:t>   }</a:t>
            </a:r>
          </a:p>
          <a:p>
            <a:r>
              <a:rPr lang="en-US" altLang="ko-KR" sz="1400" b="1" dirty="0">
                <a:latin typeface="Consolas" panose="020B0609020204030204" pitchFamily="49" charset="0"/>
              </a:rPr>
              <a:t> </a:t>
            </a:r>
            <a:r>
              <a:rPr lang="en-US" altLang="ko-KR" sz="1400" b="1" dirty="0" smtClean="0">
                <a:latin typeface="Consolas" panose="020B0609020204030204" pitchFamily="49" charset="0"/>
              </a:rPr>
              <a:t>   }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}</a:t>
            </a:r>
            <a:endParaRPr lang="en-US" altLang="ko-KR" sz="1400" dirty="0">
              <a:latin typeface="Consolas" panose="020B0609020204030204" pitchFamily="49" charset="0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099998" y="1972176"/>
            <a:ext cx="3596402" cy="523220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ko-KR" altLang="en-US" sz="1400" dirty="0" smtClean="0">
                <a:sym typeface="Wingdings" panose="05000000000000000000" pitchFamily="2" charset="2"/>
              </a:rPr>
              <a:t>두 이미지 뷰를 저장할 변수를 선언한 것이며</a:t>
            </a:r>
            <a:r>
              <a:rPr lang="en-US" altLang="ko-KR" sz="1400" dirty="0" smtClean="0">
                <a:sym typeface="Wingdings" panose="05000000000000000000" pitchFamily="2" charset="2"/>
              </a:rPr>
              <a:t>, </a:t>
            </a:r>
            <a:br>
              <a:rPr lang="en-US" altLang="ko-KR" sz="1400" dirty="0" smtClean="0">
                <a:sym typeface="Wingdings" panose="05000000000000000000" pitchFamily="2" charset="2"/>
              </a:rPr>
            </a:br>
            <a:r>
              <a:rPr lang="en-US" altLang="ko-KR" sz="1400" dirty="0" smtClean="0">
                <a:sym typeface="Wingdings" panose="05000000000000000000" pitchFamily="2" charset="2"/>
              </a:rPr>
              <a:t>class</a:t>
            </a:r>
            <a:r>
              <a:rPr lang="ko-KR" altLang="en-US" sz="1400" dirty="0" smtClean="0">
                <a:sym typeface="Wingdings" panose="05000000000000000000" pitchFamily="2" charset="2"/>
              </a:rPr>
              <a:t> 내에서 전역변수처럼 다룰 수 있습니다</a:t>
            </a:r>
            <a:r>
              <a:rPr lang="en-US" altLang="ko-KR" sz="1400" dirty="0" smtClean="0">
                <a:sym typeface="Wingdings" panose="05000000000000000000" pitchFamily="2" charset="2"/>
              </a:rPr>
              <a:t>. 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6099999" y="4318310"/>
            <a:ext cx="3596401" cy="1384995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en-US" altLang="ko-KR" sz="1400" dirty="0" smtClean="0">
                <a:sym typeface="Wingdings" panose="05000000000000000000" pitchFamily="2" charset="2"/>
              </a:rPr>
              <a:t>class</a:t>
            </a:r>
            <a:r>
              <a:rPr lang="ko-KR" altLang="en-US" sz="1400" dirty="0" smtClean="0">
                <a:sym typeface="Wingdings" panose="05000000000000000000" pitchFamily="2" charset="2"/>
              </a:rPr>
              <a:t> 내에 우리가 추가하는 </a:t>
            </a:r>
            <a:r>
              <a:rPr lang="ko-KR" altLang="en-US" sz="1400" dirty="0" err="1" smtClean="0">
                <a:sym typeface="Wingdings" panose="05000000000000000000" pitchFamily="2" charset="2"/>
              </a:rPr>
              <a:t>메소드입니다</a:t>
            </a:r>
            <a:r>
              <a:rPr lang="en-US" altLang="ko-KR" sz="1400" dirty="0" smtClean="0">
                <a:sym typeface="Wingdings" panose="05000000000000000000" pitchFamily="2" charset="2"/>
              </a:rPr>
              <a:t>.  </a:t>
            </a:r>
          </a:p>
          <a:p>
            <a:r>
              <a:rPr lang="ko-KR" altLang="en-US" sz="1400" dirty="0" smtClean="0">
                <a:sym typeface="Wingdings" panose="05000000000000000000" pitchFamily="2" charset="2"/>
              </a:rPr>
              <a:t>버튼을 클릭하면 이 메소드가 호출됩니다</a:t>
            </a:r>
            <a:r>
              <a:rPr lang="en-US" altLang="ko-KR" sz="1400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sz="1400" dirty="0" smtClean="0">
                <a:sym typeface="Wingdings" panose="05000000000000000000" pitchFamily="2" charset="2"/>
              </a:rPr>
              <a:t>따라서</a:t>
            </a:r>
            <a:r>
              <a:rPr lang="en-US" altLang="ko-KR" sz="1400" dirty="0" smtClean="0">
                <a:sym typeface="Wingdings" panose="05000000000000000000" pitchFamily="2" charset="2"/>
              </a:rPr>
              <a:t>, </a:t>
            </a:r>
            <a:r>
              <a:rPr lang="ko-KR" altLang="en-US" sz="1400" dirty="0" smtClean="0">
                <a:sym typeface="Wingdings" panose="05000000000000000000" pitchFamily="2" charset="2"/>
              </a:rPr>
              <a:t>우리가 이미지를 바꾸어 보여 </a:t>
            </a:r>
            <a:endParaRPr lang="en-US" altLang="ko-KR" sz="1400" dirty="0" smtClean="0">
              <a:sym typeface="Wingdings" panose="05000000000000000000" pitchFamily="2" charset="2"/>
            </a:endParaRPr>
          </a:p>
          <a:p>
            <a:r>
              <a:rPr lang="ko-KR" altLang="en-US" sz="1400" dirty="0" smtClean="0">
                <a:sym typeface="Wingdings" panose="05000000000000000000" pitchFamily="2" charset="2"/>
              </a:rPr>
              <a:t>주는 코드를 이곳에 작성합니다</a:t>
            </a:r>
            <a:r>
              <a:rPr lang="en-US" altLang="ko-KR" sz="1400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sz="1400" dirty="0" smtClean="0">
                <a:sym typeface="Wingdings" panose="05000000000000000000" pitchFamily="2" charset="2"/>
              </a:rPr>
              <a:t>어느 이미지가 현재 </a:t>
            </a:r>
            <a:r>
              <a:rPr lang="en-US" altLang="ko-KR" sz="1400" dirty="0" smtClean="0">
                <a:sym typeface="Wingdings" panose="05000000000000000000" pitchFamily="2" charset="2"/>
              </a:rPr>
              <a:t>visible</a:t>
            </a:r>
            <a:r>
              <a:rPr lang="ko-KR" altLang="en-US" sz="1400" dirty="0" smtClean="0">
                <a:sym typeface="Wingdings" panose="05000000000000000000" pitchFamily="2" charset="2"/>
              </a:rPr>
              <a:t>인지 체크하고</a:t>
            </a:r>
            <a:r>
              <a:rPr lang="en-US" altLang="ko-KR" sz="1400" dirty="0" smtClean="0">
                <a:sym typeface="Wingdings" panose="05000000000000000000" pitchFamily="2" charset="2"/>
              </a:rPr>
              <a:t>, </a:t>
            </a:r>
          </a:p>
          <a:p>
            <a:r>
              <a:rPr lang="ko-KR" altLang="en-US" sz="1400" dirty="0" smtClean="0">
                <a:sym typeface="Wingdings" panose="05000000000000000000" pitchFamily="2" charset="2"/>
              </a:rPr>
              <a:t>서로 </a:t>
            </a:r>
            <a:r>
              <a:rPr lang="en-US" altLang="ko-KR" sz="1400" dirty="0" smtClean="0">
                <a:sym typeface="Wingdings" panose="05000000000000000000" pitchFamily="2" charset="2"/>
              </a:rPr>
              <a:t>visibility</a:t>
            </a:r>
            <a:r>
              <a:rPr lang="ko-KR" altLang="en-US" sz="1400" dirty="0">
                <a:sym typeface="Wingdings" panose="05000000000000000000" pitchFamily="2" charset="2"/>
              </a:rPr>
              <a:t> </a:t>
            </a:r>
            <a:r>
              <a:rPr lang="ko-KR" altLang="en-US" sz="1400" dirty="0" smtClean="0">
                <a:sym typeface="Wingdings" panose="05000000000000000000" pitchFamily="2" charset="2"/>
              </a:rPr>
              <a:t>속성을 바꾸어 주면 됩니다</a:t>
            </a:r>
            <a:r>
              <a:rPr lang="en-US" altLang="ko-KR" sz="1400" dirty="0" smtClean="0">
                <a:sym typeface="Wingdings" panose="05000000000000000000" pitchFamily="2" charset="2"/>
              </a:rPr>
              <a:t>.</a:t>
            </a:r>
            <a:endParaRPr lang="ko-KR" altLang="en-US" sz="1400" dirty="0"/>
          </a:p>
        </p:txBody>
      </p:sp>
      <p:sp>
        <p:nvSpPr>
          <p:cNvPr id="9" name="직사각형 8"/>
          <p:cNvSpPr/>
          <p:nvPr/>
        </p:nvSpPr>
        <p:spPr>
          <a:xfrm>
            <a:off x="6099998" y="3369250"/>
            <a:ext cx="3596402" cy="523220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ko-KR" altLang="en-US" sz="1400" dirty="0" smtClean="0">
                <a:sym typeface="Wingdings" panose="05000000000000000000" pitchFamily="2" charset="2"/>
              </a:rPr>
              <a:t>두 이미지 뷰의 </a:t>
            </a:r>
            <a:r>
              <a:rPr lang="en-US" altLang="ko-KR" sz="1400" dirty="0" smtClean="0">
                <a:sym typeface="Wingdings" panose="05000000000000000000" pitchFamily="2" charset="2"/>
              </a:rPr>
              <a:t>Object id(</a:t>
            </a:r>
            <a:r>
              <a:rPr lang="ko-KR" altLang="en-US" sz="1400" dirty="0" smtClean="0">
                <a:sym typeface="Wingdings" panose="05000000000000000000" pitchFamily="2" charset="2"/>
              </a:rPr>
              <a:t>메모리 주소</a:t>
            </a:r>
            <a:r>
              <a:rPr lang="en-US" altLang="ko-KR" sz="1400" dirty="0" smtClean="0">
                <a:sym typeface="Wingdings" panose="05000000000000000000" pitchFamily="2" charset="2"/>
              </a:rPr>
              <a:t>)</a:t>
            </a:r>
            <a:r>
              <a:rPr lang="ko-KR" altLang="en-US" sz="1400" dirty="0" smtClean="0">
                <a:sym typeface="Wingdings" panose="05000000000000000000" pitchFamily="2" charset="2"/>
              </a:rPr>
              <a:t>를 </a:t>
            </a:r>
            <a:r>
              <a:rPr lang="en-US" altLang="ko-KR" sz="1400" dirty="0" smtClean="0">
                <a:sym typeface="Wingdings" panose="05000000000000000000" pitchFamily="2" charset="2"/>
              </a:rPr>
              <a:t/>
            </a:r>
            <a:br>
              <a:rPr lang="en-US" altLang="ko-KR" sz="1400" dirty="0" smtClean="0">
                <a:sym typeface="Wingdings" panose="05000000000000000000" pitchFamily="2" charset="2"/>
              </a:rPr>
            </a:br>
            <a:r>
              <a:rPr lang="ko-KR" altLang="en-US" sz="1400" dirty="0" smtClean="0">
                <a:sym typeface="Wingdings" panose="05000000000000000000" pitchFamily="2" charset="2"/>
              </a:rPr>
              <a:t>찾아내서</a:t>
            </a:r>
            <a:r>
              <a:rPr lang="en-US" altLang="ko-KR" sz="1400" dirty="0" smtClean="0">
                <a:sym typeface="Wingdings" panose="05000000000000000000" pitchFamily="2" charset="2"/>
              </a:rPr>
              <a:t>, </a:t>
            </a:r>
            <a:r>
              <a:rPr lang="ko-KR" altLang="en-US" sz="1400" dirty="0" smtClean="0">
                <a:sym typeface="Wingdings" panose="05000000000000000000" pitchFamily="2" charset="2"/>
              </a:rPr>
              <a:t>코딩에 사용합니다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139189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02-5 Frame Layout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과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View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의 전환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</a:t>
            </a:r>
            <a:r>
              <a:rPr lang="en-US" altLang="ko-KR" dirty="0">
                <a:solidFill>
                  <a:srgbClr val="C00000"/>
                </a:solidFill>
                <a:sym typeface="Wingdings" panose="05000000000000000000" pitchFamily="2" charset="2"/>
              </a:rPr>
              <a:t>FrameLayout </a:t>
            </a:r>
            <a:r>
              <a:rPr lang="ko-KR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실습하기 </a:t>
            </a:r>
            <a:endParaRPr lang="en-US" altLang="ko-KR" dirty="0">
              <a:solidFill>
                <a:srgbClr val="C00000"/>
              </a:solidFill>
              <a:sym typeface="Wingdings" panose="05000000000000000000" pitchFamily="2" charset="2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Step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11: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디버깅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- </a:t>
            </a:r>
            <a:r>
              <a:rPr lang="ko-KR" altLang="en-US" dirty="0" smtClean="0">
                <a:sym typeface="Wingdings" panose="05000000000000000000" pitchFamily="2" charset="2"/>
              </a:rPr>
              <a:t>이제 버튼을 누를 때마다 이미지가 바뀌는 화면을 볼 수 있나요</a:t>
            </a:r>
            <a:r>
              <a:rPr lang="en-US" altLang="ko-KR" dirty="0" smtClean="0">
                <a:sym typeface="Wingdings" panose="05000000000000000000" pitchFamily="2" charset="2"/>
              </a:rPr>
              <a:t>? 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MainActivity.java</a:t>
            </a:r>
            <a:r>
              <a:rPr lang="ko-KR" altLang="en-US" dirty="0" smtClean="0">
                <a:sym typeface="Wingdings" panose="05000000000000000000" pitchFamily="2" charset="2"/>
              </a:rPr>
              <a:t>는 제대로 컴파일이 되었다면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그 다음은 버튼을 </a:t>
            </a:r>
            <a:r>
              <a:rPr lang="ko-KR" altLang="en-US" dirty="0">
                <a:sym typeface="Wingdings" panose="05000000000000000000" pitchFamily="2" charset="2"/>
              </a:rPr>
              <a:t>클릭했을 때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이미지를 바꾸어주는 </a:t>
            </a:r>
            <a:r>
              <a:rPr lang="ko-KR" altLang="en-US" dirty="0" smtClean="0">
                <a:sym typeface="Wingdings" panose="05000000000000000000" pitchFamily="2" charset="2"/>
              </a:rPr>
              <a:t>이미지를 바꾸어 주는 </a:t>
            </a:r>
            <a:r>
              <a:rPr lang="en-US" altLang="ko-KR" dirty="0" err="1" smtClean="0">
                <a:sym typeface="Wingdings" panose="05000000000000000000" pitchFamily="2" charset="2"/>
              </a:rPr>
              <a:t>onButtonClicked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메소드가 호출이 되었나요</a:t>
            </a:r>
            <a:r>
              <a:rPr lang="en-US" altLang="ko-KR" dirty="0" smtClean="0">
                <a:sym typeface="Wingdings" panose="05000000000000000000" pitchFamily="2" charset="2"/>
              </a:rPr>
              <a:t>? </a:t>
            </a:r>
            <a:r>
              <a:rPr lang="ko-KR" altLang="en-US" dirty="0" smtClean="0">
                <a:sym typeface="Wingdings" panose="05000000000000000000" pitchFamily="2" charset="2"/>
              </a:rPr>
              <a:t>메소드가 </a:t>
            </a:r>
            <a:r>
              <a:rPr lang="ko-KR" altLang="en-US" dirty="0">
                <a:sym typeface="Wingdings" panose="05000000000000000000" pitchFamily="2" charset="2"/>
              </a:rPr>
              <a:t>호출되었는지 어떻게 확인할 수 있을까요</a:t>
            </a:r>
            <a:r>
              <a:rPr lang="en-US" altLang="ko-KR" dirty="0">
                <a:sym typeface="Wingdings" panose="05000000000000000000" pitchFamily="2" charset="2"/>
              </a:rPr>
              <a:t>?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62</a:t>
            </a:fld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464487" y="1903216"/>
            <a:ext cx="6199220" cy="48320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 smtClean="0">
                <a:latin typeface="Consolas" panose="020B0609020204030204" pitchFamily="49" charset="0"/>
              </a:rPr>
              <a:t>...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</a:t>
            </a:r>
            <a:r>
              <a:rPr lang="en-US" altLang="ko-KR" sz="1400" dirty="0">
                <a:latin typeface="Consolas" panose="020B0609020204030204" pitchFamily="49" charset="0"/>
              </a:rPr>
              <a:t>@Override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protected void onCreate(Bundle savedInstanceState) </a:t>
            </a:r>
            <a:r>
              <a:rPr lang="en-US" altLang="ko-KR" sz="1400" dirty="0" smtClean="0"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1400" b="1" dirty="0" smtClean="0">
                <a:latin typeface="Consolas" panose="020B0609020204030204" pitchFamily="49" charset="0"/>
              </a:rPr>
              <a:t>        </a:t>
            </a:r>
            <a:r>
              <a:rPr lang="en-US" altLang="ko-KR" sz="1400" b="1" dirty="0" err="1" smtClean="0">
                <a:solidFill>
                  <a:srgbClr val="C00000"/>
                </a:solidFill>
                <a:latin typeface="Consolas" panose="020B0609020204030204" pitchFamily="49" charset="0"/>
              </a:rPr>
              <a:t>Log.d</a:t>
            </a:r>
            <a:r>
              <a:rPr lang="en-US" altLang="ko-KR" sz="1400" b="1" dirty="0">
                <a:solidFill>
                  <a:srgbClr val="C00000"/>
                </a:solidFill>
                <a:latin typeface="Consolas" panose="020B0609020204030204" pitchFamily="49" charset="0"/>
              </a:rPr>
              <a:t>("HuStar", </a:t>
            </a:r>
            <a:r>
              <a:rPr lang="en-US" altLang="ko-KR" sz="1400" b="1" dirty="0" smtClean="0">
                <a:solidFill>
                  <a:srgbClr val="C00000"/>
                </a:solidFill>
                <a:latin typeface="Consolas" panose="020B0609020204030204" pitchFamily="49" charset="0"/>
              </a:rPr>
              <a:t>"onCreate()");</a:t>
            </a:r>
            <a:endParaRPr lang="en-US" altLang="ko-KR" sz="1400" b="1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super.onCreate(savedInstanceState);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setContentView(</a:t>
            </a:r>
            <a:r>
              <a:rPr lang="en-US" altLang="ko-KR" sz="1400" dirty="0" err="1">
                <a:latin typeface="Consolas" panose="020B0609020204030204" pitchFamily="49" charset="0"/>
              </a:rPr>
              <a:t>R.layout.activity_main</a:t>
            </a:r>
            <a:r>
              <a:rPr lang="en-US" altLang="ko-KR" sz="1400" dirty="0" smtClean="0">
                <a:latin typeface="Consolas" panose="020B0609020204030204" pitchFamily="49" charset="0"/>
              </a:rPr>
              <a:t>);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imageView</a:t>
            </a:r>
            <a:r>
              <a:rPr lang="en-US" altLang="ko-KR" sz="1400" dirty="0">
                <a:latin typeface="Consolas" panose="020B0609020204030204" pitchFamily="49" charset="0"/>
              </a:rPr>
              <a:t> = </a:t>
            </a:r>
            <a:r>
              <a:rPr lang="en-US" altLang="ko-KR" sz="1400" dirty="0" err="1">
                <a:latin typeface="Consolas" panose="020B0609020204030204" pitchFamily="49" charset="0"/>
              </a:rPr>
              <a:t>findViewById</a:t>
            </a:r>
            <a:r>
              <a:rPr lang="en-US" altLang="ko-KR" sz="1400" dirty="0">
                <a:latin typeface="Consolas" panose="020B0609020204030204" pitchFamily="49" charset="0"/>
              </a:rPr>
              <a:t>(</a:t>
            </a:r>
            <a:r>
              <a:rPr lang="en-US" altLang="ko-KR" sz="1400" dirty="0" err="1">
                <a:latin typeface="Consolas" panose="020B0609020204030204" pitchFamily="49" charset="0"/>
              </a:rPr>
              <a:t>R.id.imageView</a:t>
            </a:r>
            <a:r>
              <a:rPr lang="en-US" altLang="ko-KR" sz="14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imageView2 = findViewById(R.id.imageView2</a:t>
            </a:r>
            <a:r>
              <a:rPr lang="en-US" altLang="ko-KR" sz="1400" dirty="0" smtClean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1" dirty="0">
                <a:solidFill>
                  <a:srgbClr val="C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b="1" dirty="0" smtClean="0">
                <a:solidFill>
                  <a:srgbClr val="C00000"/>
                </a:solidFill>
                <a:latin typeface="Consolas" panose="020B0609020204030204" pitchFamily="49" charset="0"/>
              </a:rPr>
              <a:t>       </a:t>
            </a:r>
            <a:r>
              <a:rPr lang="en-US" altLang="ko-KR" sz="1400" b="1" dirty="0" err="1" smtClean="0">
                <a:solidFill>
                  <a:srgbClr val="C00000"/>
                </a:solidFill>
                <a:latin typeface="Consolas" panose="020B0609020204030204" pitchFamily="49" charset="0"/>
              </a:rPr>
              <a:t>Log.d</a:t>
            </a:r>
            <a:r>
              <a:rPr lang="en-US" altLang="ko-KR" sz="1400" b="1" dirty="0">
                <a:solidFill>
                  <a:srgbClr val="C00000"/>
                </a:solidFill>
                <a:latin typeface="Consolas" panose="020B0609020204030204" pitchFamily="49" charset="0"/>
              </a:rPr>
              <a:t>("HuStar", "onCreate</a:t>
            </a:r>
            <a:r>
              <a:rPr lang="en-US" altLang="ko-KR" sz="1400" b="1" dirty="0" smtClean="0">
                <a:solidFill>
                  <a:srgbClr val="C00000"/>
                </a:solidFill>
                <a:latin typeface="Consolas" panose="020B0609020204030204" pitchFamily="49" charset="0"/>
              </a:rPr>
              <a:t>() ends");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}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public </a:t>
            </a:r>
            <a:r>
              <a:rPr lang="en-US" altLang="ko-KR" sz="1400" dirty="0">
                <a:latin typeface="Consolas" panose="020B0609020204030204" pitchFamily="49" charset="0"/>
              </a:rPr>
              <a:t>void </a:t>
            </a:r>
            <a:r>
              <a:rPr lang="en-US" altLang="ko-KR" sz="1400" dirty="0" err="1">
                <a:latin typeface="Consolas" panose="020B0609020204030204" pitchFamily="49" charset="0"/>
              </a:rPr>
              <a:t>onButtonClicked</a:t>
            </a:r>
            <a:r>
              <a:rPr lang="en-US" altLang="ko-KR" sz="1400" dirty="0">
                <a:latin typeface="Consolas" panose="020B0609020204030204" pitchFamily="49" charset="0"/>
              </a:rPr>
              <a:t>(View v) </a:t>
            </a:r>
            <a:r>
              <a:rPr lang="en-US" altLang="ko-KR" sz="1400" dirty="0" smtClean="0"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1400" b="1" dirty="0">
                <a:latin typeface="Consolas" panose="020B0609020204030204" pitchFamily="49" charset="0"/>
              </a:rPr>
              <a:t> </a:t>
            </a:r>
            <a:r>
              <a:rPr lang="en-US" altLang="ko-KR" sz="1400" b="1" dirty="0" smtClean="0">
                <a:latin typeface="Consolas" panose="020B0609020204030204" pitchFamily="49" charset="0"/>
              </a:rPr>
              <a:t>      </a:t>
            </a:r>
            <a:r>
              <a:rPr lang="en-US" altLang="ko-KR" sz="1400" b="1" dirty="0" err="1" smtClean="0">
                <a:solidFill>
                  <a:srgbClr val="C00000"/>
                </a:solidFill>
                <a:latin typeface="Consolas" panose="020B0609020204030204" pitchFamily="49" charset="0"/>
              </a:rPr>
              <a:t>Log.d</a:t>
            </a:r>
            <a:r>
              <a:rPr lang="en-US" altLang="ko-KR" sz="1400" b="1" dirty="0" smtClean="0">
                <a:solidFill>
                  <a:srgbClr val="C00000"/>
                </a:solidFill>
                <a:latin typeface="Consolas" panose="020B0609020204030204" pitchFamily="49" charset="0"/>
              </a:rPr>
              <a:t>("HuStar", "</a:t>
            </a:r>
            <a:r>
              <a:rPr lang="en-US" altLang="ko-KR" sz="1400" b="1" dirty="0" err="1" smtClean="0">
                <a:solidFill>
                  <a:srgbClr val="C00000"/>
                </a:solidFill>
                <a:latin typeface="Consolas" panose="020B0609020204030204" pitchFamily="49" charset="0"/>
              </a:rPr>
              <a:t>onButtonClicked</a:t>
            </a:r>
            <a:r>
              <a:rPr lang="en-US" altLang="ko-KR" sz="1400" b="1" dirty="0" smtClean="0">
                <a:solidFill>
                  <a:srgbClr val="C00000"/>
                </a:solidFill>
                <a:latin typeface="Consolas" panose="020B0609020204030204" pitchFamily="49" charset="0"/>
              </a:rPr>
              <a:t>() ");</a:t>
            </a:r>
            <a:endParaRPr lang="en-US" altLang="ko-KR" sz="1400" b="1" dirty="0">
              <a:solidFill>
                <a:srgbClr val="C00000"/>
              </a:solidFill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</a:t>
            </a:r>
            <a:r>
              <a:rPr lang="en-US" altLang="ko-KR" sz="1400" dirty="0" smtClean="0">
                <a:latin typeface="Consolas" panose="020B0609020204030204" pitchFamily="49" charset="0"/>
              </a:rPr>
              <a:t>    </a:t>
            </a:r>
            <a:r>
              <a:rPr lang="en-US" altLang="ko-KR" sz="1400" dirty="0">
                <a:latin typeface="Consolas" panose="020B0609020204030204" pitchFamily="49" charset="0"/>
              </a:rPr>
              <a:t>if (</a:t>
            </a:r>
            <a:r>
              <a:rPr lang="en-US" altLang="ko-KR" sz="1400" dirty="0" err="1">
                <a:latin typeface="Consolas" panose="020B0609020204030204" pitchFamily="49" charset="0"/>
              </a:rPr>
              <a:t>imageView.isShown</a:t>
            </a:r>
            <a:r>
              <a:rPr lang="en-US" altLang="ko-KR" sz="1400" dirty="0">
                <a:latin typeface="Consolas" panose="020B0609020204030204" pitchFamily="49" charset="0"/>
              </a:rPr>
              <a:t>()) {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</a:t>
            </a:r>
            <a:r>
              <a:rPr lang="en-US" altLang="ko-KR" sz="1400" dirty="0" smtClean="0">
                <a:latin typeface="Consolas" panose="020B0609020204030204" pitchFamily="49" charset="0"/>
              </a:rPr>
              <a:t>      </a:t>
            </a:r>
            <a:r>
              <a:rPr lang="en-US" altLang="ko-KR" sz="1400" dirty="0" err="1">
                <a:latin typeface="Consolas" panose="020B0609020204030204" pitchFamily="49" charset="0"/>
              </a:rPr>
              <a:t>imageView.setVisibility</a:t>
            </a:r>
            <a:r>
              <a:rPr lang="en-US" altLang="ko-KR" sz="1400" dirty="0">
                <a:latin typeface="Consolas" panose="020B0609020204030204" pitchFamily="49" charset="0"/>
              </a:rPr>
              <a:t>(</a:t>
            </a:r>
            <a:r>
              <a:rPr lang="en-US" altLang="ko-KR" sz="1400" dirty="0" err="1">
                <a:latin typeface="Consolas" panose="020B0609020204030204" pitchFamily="49" charset="0"/>
              </a:rPr>
              <a:t>View.INVISIBLE</a:t>
            </a:r>
            <a:r>
              <a:rPr lang="en-US" altLang="ko-KR" sz="14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</a:t>
            </a:r>
            <a:r>
              <a:rPr lang="en-US" altLang="ko-KR" sz="1400" dirty="0" smtClean="0">
                <a:latin typeface="Consolas" panose="020B0609020204030204" pitchFamily="49" charset="0"/>
              </a:rPr>
              <a:t>     imageView2.setVisibility(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View.VISIBLE</a:t>
            </a:r>
            <a:r>
              <a:rPr lang="en-US" altLang="ko-KR" sz="14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</a:t>
            </a:r>
            <a:r>
              <a:rPr lang="en-US" altLang="ko-KR" sz="1400" dirty="0" smtClean="0">
                <a:latin typeface="Consolas" panose="020B0609020204030204" pitchFamily="49" charset="0"/>
              </a:rPr>
              <a:t>   } </a:t>
            </a:r>
            <a:r>
              <a:rPr lang="en-US" altLang="ko-KR" sz="1400" dirty="0">
                <a:latin typeface="Consolas" panose="020B0609020204030204" pitchFamily="49" charset="0"/>
              </a:rPr>
              <a:t>else {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</a:t>
            </a:r>
            <a:r>
              <a:rPr lang="en-US" altLang="ko-KR" sz="1400" dirty="0" smtClean="0">
                <a:latin typeface="Consolas" panose="020B0609020204030204" pitchFamily="49" charset="0"/>
              </a:rPr>
              <a:t>     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imageView.setVisibility</a:t>
            </a:r>
            <a:r>
              <a:rPr lang="en-US" altLang="ko-KR" sz="1400" dirty="0" smtClean="0">
                <a:latin typeface="Consolas" panose="020B0609020204030204" pitchFamily="49" charset="0"/>
              </a:rPr>
              <a:t>(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View.VISIBLE</a:t>
            </a:r>
            <a:r>
              <a:rPr lang="en-US" altLang="ko-KR" sz="14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</a:t>
            </a:r>
            <a:r>
              <a:rPr lang="en-US" altLang="ko-KR" sz="1400" dirty="0" smtClean="0">
                <a:latin typeface="Consolas" panose="020B0609020204030204" pitchFamily="49" charset="0"/>
              </a:rPr>
              <a:t>     imageView2.setVisibility(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View.INVISIBLE</a:t>
            </a:r>
            <a:r>
              <a:rPr lang="en-US" altLang="ko-KR" sz="14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</a:t>
            </a:r>
            <a:r>
              <a:rPr lang="en-US" altLang="ko-KR" sz="1400" dirty="0" smtClean="0">
                <a:latin typeface="Consolas" panose="020B0609020204030204" pitchFamily="49" charset="0"/>
              </a:rPr>
              <a:t>   }</a:t>
            </a:r>
          </a:p>
          <a:p>
            <a:r>
              <a:rPr lang="en-US" altLang="ko-KR" sz="1400" b="1" dirty="0" smtClean="0">
                <a:solidFill>
                  <a:srgbClr val="C00000"/>
                </a:solidFill>
                <a:latin typeface="Consolas" panose="020B0609020204030204" pitchFamily="49" charset="0"/>
              </a:rPr>
              <a:t>      </a:t>
            </a:r>
            <a:r>
              <a:rPr lang="en-US" altLang="ko-KR" sz="1400" b="1" dirty="0" err="1" smtClean="0">
                <a:solidFill>
                  <a:srgbClr val="C00000"/>
                </a:solidFill>
                <a:latin typeface="Consolas" panose="020B0609020204030204" pitchFamily="49" charset="0"/>
              </a:rPr>
              <a:t>Log.d</a:t>
            </a:r>
            <a:r>
              <a:rPr lang="en-US" altLang="ko-KR" sz="1400" b="1" dirty="0">
                <a:solidFill>
                  <a:srgbClr val="C00000"/>
                </a:solidFill>
                <a:latin typeface="Consolas" panose="020B0609020204030204" pitchFamily="49" charset="0"/>
              </a:rPr>
              <a:t>("HuStar", "</a:t>
            </a:r>
            <a:r>
              <a:rPr lang="en-US" altLang="ko-KR" sz="1400" b="1" dirty="0" err="1" smtClean="0">
                <a:solidFill>
                  <a:srgbClr val="C00000"/>
                </a:solidFill>
                <a:latin typeface="Consolas" panose="020B0609020204030204" pitchFamily="49" charset="0"/>
              </a:rPr>
              <a:t>onButtonClicked</a:t>
            </a:r>
            <a:r>
              <a:rPr lang="en-US" altLang="ko-KR" sz="1400" b="1" dirty="0" smtClean="0">
                <a:solidFill>
                  <a:srgbClr val="C00000"/>
                </a:solidFill>
                <a:latin typeface="Consolas" panose="020B0609020204030204" pitchFamily="49" charset="0"/>
              </a:rPr>
              <a:t>() ends");</a:t>
            </a:r>
            <a:endParaRPr lang="en-US" altLang="ko-KR" sz="1400" dirty="0" smtClean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</a:t>
            </a:r>
            <a:r>
              <a:rPr lang="en-US" altLang="ko-KR" sz="1400" dirty="0" smtClean="0">
                <a:latin typeface="Consolas" panose="020B0609020204030204" pitchFamily="49" charset="0"/>
              </a:rPr>
              <a:t>   }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}</a:t>
            </a:r>
            <a:endParaRPr lang="en-US" altLang="ko-KR" sz="1400" dirty="0">
              <a:latin typeface="Consolas" panose="020B0609020204030204" pitchFamily="49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816080" y="1914977"/>
            <a:ext cx="4885132" cy="523220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en-US" altLang="ko-KR" sz="1400" dirty="0" smtClean="0">
                <a:sym typeface="Wingdings" panose="05000000000000000000" pitchFamily="2" charset="2"/>
              </a:rPr>
              <a:t>Debugger</a:t>
            </a:r>
            <a:r>
              <a:rPr lang="ko-KR" altLang="en-US" sz="1400" dirty="0" smtClean="0">
                <a:sym typeface="Wingdings" panose="05000000000000000000" pitchFamily="2" charset="2"/>
              </a:rPr>
              <a:t>를 사용하거나 혹은 코드에 </a:t>
            </a:r>
            <a:r>
              <a:rPr lang="en-US" altLang="ko-KR" sz="1400" dirty="0" err="1" smtClean="0">
                <a:sym typeface="Wingdings" panose="05000000000000000000" pitchFamily="2" charset="2"/>
              </a:rPr>
              <a:t>Log.d</a:t>
            </a:r>
            <a:r>
              <a:rPr lang="en-US" altLang="ko-KR" sz="1400" dirty="0" smtClean="0">
                <a:sym typeface="Wingdings" panose="05000000000000000000" pitchFamily="2" charset="2"/>
              </a:rPr>
              <a:t>()</a:t>
            </a:r>
            <a:r>
              <a:rPr lang="ko-KR" altLang="en-US" sz="1400" dirty="0" smtClean="0">
                <a:sym typeface="Wingdings" panose="05000000000000000000" pitchFamily="2" charset="2"/>
              </a:rPr>
              <a:t>를 삽입하고 </a:t>
            </a:r>
            <a:r>
              <a:rPr lang="en-US" altLang="ko-KR" sz="1400" dirty="0" smtClean="0">
                <a:sym typeface="Wingdings" panose="05000000000000000000" pitchFamily="2" charset="2"/>
              </a:rPr>
              <a:t>Logcat</a:t>
            </a:r>
            <a:r>
              <a:rPr lang="ko-KR" altLang="en-US" sz="1400" dirty="0" smtClean="0">
                <a:sym typeface="Wingdings" panose="05000000000000000000" pitchFamily="2" charset="2"/>
              </a:rPr>
              <a:t>를 통해 체크할 수도 있습니다</a:t>
            </a:r>
            <a:r>
              <a:rPr lang="en-US" altLang="ko-KR" sz="1400" dirty="0" smtClean="0">
                <a:sym typeface="Wingdings" panose="05000000000000000000" pitchFamily="2" charset="2"/>
              </a:rPr>
              <a:t>. </a:t>
            </a:r>
            <a:r>
              <a:rPr lang="ko-KR" altLang="en-US" sz="1400" dirty="0" smtClean="0">
                <a:sym typeface="Wingdings" panose="05000000000000000000" pitchFamily="2" charset="2"/>
              </a:rPr>
              <a:t> 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804830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02-5 Frame Layout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과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View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의 전환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</a:t>
            </a:r>
            <a:r>
              <a:rPr lang="en-US" altLang="ko-KR" dirty="0">
                <a:solidFill>
                  <a:srgbClr val="C00000"/>
                </a:solidFill>
                <a:sym typeface="Wingdings" panose="05000000000000000000" pitchFamily="2" charset="2"/>
              </a:rPr>
              <a:t>FrameLayout </a:t>
            </a:r>
            <a:r>
              <a:rPr lang="ko-KR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실습하기 </a:t>
            </a:r>
            <a:endParaRPr lang="en-US" altLang="ko-KR" dirty="0">
              <a:solidFill>
                <a:srgbClr val="C00000"/>
              </a:solidFill>
              <a:sym typeface="Wingdings" panose="05000000000000000000" pitchFamily="2" charset="2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Step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11: </a:t>
            </a:r>
            <a:r>
              <a:rPr lang="ko-KR" altLang="en-US" b="1" dirty="0">
                <a:solidFill>
                  <a:srgbClr val="C00000"/>
                </a:solidFill>
                <a:sym typeface="Wingdings" panose="05000000000000000000" pitchFamily="2" charset="2"/>
              </a:rPr>
              <a:t>디버깅 </a:t>
            </a:r>
            <a:endParaRPr lang="en-US" altLang="ko-KR" b="1" dirty="0" smtClean="0">
              <a:solidFill>
                <a:srgbClr val="C00000"/>
              </a:solidFill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한 가지 더 설정해야 할 것은 로그 메시지들 중에서 우리가 원하는 메시지만 필터링하는 것입니다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>Logcat</a:t>
            </a:r>
            <a:r>
              <a:rPr lang="ko-KR" altLang="en-US" dirty="0" smtClean="0">
                <a:sym typeface="Wingdings" panose="05000000000000000000" pitchFamily="2" charset="2"/>
              </a:rPr>
              <a:t>에서 </a:t>
            </a:r>
            <a:r>
              <a:rPr lang="en-US" altLang="ko-KR" dirty="0" smtClean="0">
                <a:sym typeface="Wingdings" panose="05000000000000000000" pitchFamily="2" charset="2"/>
              </a:rPr>
              <a:t>"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Edit Filter Configuration</a:t>
            </a:r>
            <a:r>
              <a:rPr lang="en-US" altLang="ko-KR" dirty="0" smtClean="0">
                <a:sym typeface="Wingdings" panose="05000000000000000000" pitchFamily="2" charset="2"/>
              </a:rPr>
              <a:t>"</a:t>
            </a:r>
            <a:r>
              <a:rPr lang="ko-KR" altLang="en-US" dirty="0" smtClean="0">
                <a:sym typeface="Wingdings" panose="05000000000000000000" pitchFamily="2" charset="2"/>
              </a:rPr>
              <a:t>에서 </a:t>
            </a:r>
            <a:r>
              <a:rPr lang="en-US" altLang="ko-KR" dirty="0" smtClean="0">
                <a:sym typeface="Wingdings" panose="05000000000000000000" pitchFamily="2" charset="2"/>
              </a:rPr>
              <a:t>"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HuStar</a:t>
            </a:r>
            <a:r>
              <a:rPr lang="en-US" altLang="ko-KR" dirty="0" smtClean="0">
                <a:sym typeface="Wingdings" panose="05000000000000000000" pitchFamily="2" charset="2"/>
              </a:rPr>
              <a:t>"</a:t>
            </a:r>
            <a:r>
              <a:rPr lang="ko-KR" altLang="en-US" dirty="0" smtClean="0">
                <a:sym typeface="Wingdings" panose="05000000000000000000" pitchFamily="2" charset="2"/>
              </a:rPr>
              <a:t>를 설정합니다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만약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앱을 실행하여</a:t>
            </a:r>
            <a:r>
              <a:rPr lang="en-US" altLang="ko-KR" dirty="0" smtClean="0">
                <a:sym typeface="Wingdings" panose="05000000000000000000" pitchFamily="2" charset="2"/>
              </a:rPr>
              <a:t>, "Image Toggle"</a:t>
            </a:r>
            <a:r>
              <a:rPr lang="ko-KR" altLang="en-US" dirty="0" smtClean="0">
                <a:sym typeface="Wingdings" panose="05000000000000000000" pitchFamily="2" charset="2"/>
              </a:rPr>
              <a:t>버튼 클릭하면</a:t>
            </a:r>
            <a:r>
              <a:rPr lang="en-US" altLang="ko-KR" dirty="0" smtClean="0">
                <a:sym typeface="Wingdings" panose="05000000000000000000" pitchFamily="2" charset="2"/>
              </a:rPr>
              <a:t>, logcat</a:t>
            </a:r>
            <a:r>
              <a:rPr lang="ko-KR" altLang="en-US" dirty="0" smtClean="0">
                <a:sym typeface="Wingdings" panose="05000000000000000000" pitchFamily="2" charset="2"/>
              </a:rPr>
              <a:t>창에 다음과 같이 출력이 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en-US" altLang="ko-KR" dirty="0">
                <a:sym typeface="Wingdings" panose="05000000000000000000" pitchFamily="2" charset="2"/>
              </a:rPr>
              <a:t/>
            </a:r>
            <a:br>
              <a:rPr lang="en-US" altLang="ko-KR" dirty="0">
                <a:sym typeface="Wingdings" panose="05000000000000000000" pitchFamily="2" charset="2"/>
              </a:rPr>
            </a:br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63</a:t>
            </a:fld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425" y="4272504"/>
            <a:ext cx="5688632" cy="224736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408" y="1839084"/>
            <a:ext cx="6530906" cy="127265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6160" y="1778471"/>
            <a:ext cx="3375953" cy="1912786"/>
          </a:xfrm>
          <a:prstGeom prst="rect">
            <a:avLst/>
          </a:prstGeom>
        </p:spPr>
      </p:pic>
      <p:sp>
        <p:nvSpPr>
          <p:cNvPr id="13" name="모서리가 둥근 직사각형 12"/>
          <p:cNvSpPr/>
          <p:nvPr/>
        </p:nvSpPr>
        <p:spPr>
          <a:xfrm>
            <a:off x="9120336" y="2060848"/>
            <a:ext cx="720080" cy="288032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9120336" y="2446832"/>
            <a:ext cx="720080" cy="288032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230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02-5 Frame Layout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과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View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의 전환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</a:t>
            </a:r>
            <a:r>
              <a:rPr lang="en-US" altLang="ko-KR" dirty="0">
                <a:solidFill>
                  <a:srgbClr val="C00000"/>
                </a:solidFill>
                <a:sym typeface="Wingdings" panose="05000000000000000000" pitchFamily="2" charset="2"/>
              </a:rPr>
              <a:t>FrameLayout </a:t>
            </a:r>
            <a:r>
              <a:rPr lang="ko-KR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실습하기 </a:t>
            </a:r>
            <a:endParaRPr lang="en-US" altLang="ko-KR" dirty="0">
              <a:solidFill>
                <a:srgbClr val="C00000"/>
              </a:solidFill>
              <a:sym typeface="Wingdings" panose="05000000000000000000" pitchFamily="2" charset="2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Step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11: </a:t>
            </a:r>
            <a:r>
              <a:rPr lang="ko-KR" altLang="en-US" b="1" dirty="0">
                <a:solidFill>
                  <a:srgbClr val="C00000"/>
                </a:solidFill>
                <a:sym typeface="Wingdings" panose="05000000000000000000" pitchFamily="2" charset="2"/>
              </a:rPr>
              <a:t>디버깅 </a:t>
            </a:r>
            <a:endParaRPr lang="en-US" altLang="ko-KR" b="1" dirty="0">
              <a:solidFill>
                <a:srgbClr val="C00000"/>
              </a:solidFill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앱을 실행하고</a:t>
            </a:r>
            <a:r>
              <a:rPr lang="en-US" altLang="ko-KR" dirty="0" smtClean="0">
                <a:sym typeface="Wingdings" panose="05000000000000000000" pitchFamily="2" charset="2"/>
              </a:rPr>
              <a:t>, logcat </a:t>
            </a:r>
            <a:r>
              <a:rPr lang="ko-KR" altLang="en-US" dirty="0" smtClean="0">
                <a:sym typeface="Wingdings" panose="05000000000000000000" pitchFamily="2" charset="2"/>
              </a:rPr>
              <a:t>창을 클릭해서 출력 결과를 살펴보십시오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err="1" smtClean="0">
                <a:sym typeface="Wingdings" panose="05000000000000000000" pitchFamily="2" charset="2"/>
              </a:rPr>
              <a:t>onButtonClicked</a:t>
            </a:r>
            <a:r>
              <a:rPr lang="en-US" altLang="ko-KR" dirty="0" smtClean="0">
                <a:sym typeface="Wingdings" panose="05000000000000000000" pitchFamily="2" charset="2"/>
              </a:rPr>
              <a:t>() </a:t>
            </a:r>
            <a:r>
              <a:rPr lang="ko-KR" altLang="en-US" dirty="0" smtClean="0">
                <a:sym typeface="Wingdings" panose="05000000000000000000" pitchFamily="2" charset="2"/>
              </a:rPr>
              <a:t>메시지가 출력이 되지 않으면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버튼 클릭할 때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이 메소드를 호출하지 않는다는 것입니다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버그를 찾았으니</a:t>
            </a:r>
            <a:r>
              <a:rPr lang="en-US" altLang="ko-KR" dirty="0" smtClean="0">
                <a:sym typeface="Wingdings" panose="05000000000000000000" pitchFamily="2" charset="2"/>
              </a:rPr>
              <a:t>, activity_main.xml </a:t>
            </a:r>
            <a:r>
              <a:rPr lang="ko-KR" altLang="en-US" dirty="0" smtClean="0">
                <a:sym typeface="Wingdings" panose="05000000000000000000" pitchFamily="2" charset="2"/>
              </a:rPr>
              <a:t>창에서 </a:t>
            </a:r>
            <a:r>
              <a:rPr lang="en-US" altLang="ko-KR" dirty="0" smtClean="0">
                <a:sym typeface="Wingdings" panose="05000000000000000000" pitchFamily="2" charset="2"/>
              </a:rPr>
              <a:t>Button</a:t>
            </a:r>
            <a:r>
              <a:rPr lang="ko-KR" altLang="en-US" dirty="0" smtClean="0">
                <a:sym typeface="Wingdings" panose="05000000000000000000" pitchFamily="2" charset="2"/>
              </a:rPr>
              <a:t>의 </a:t>
            </a:r>
            <a:r>
              <a:rPr lang="en-US" altLang="ko-KR" dirty="0" smtClean="0">
                <a:sym typeface="Wingdings" panose="05000000000000000000" pitchFamily="2" charset="2"/>
              </a:rPr>
              <a:t>onClick</a:t>
            </a:r>
            <a:r>
              <a:rPr lang="ko-KR" altLang="en-US" dirty="0" smtClean="0">
                <a:sym typeface="Wingdings" panose="05000000000000000000" pitchFamily="2" charset="2"/>
              </a:rPr>
              <a:t>속성에 메소드 이름을 설정하거나 혹은 버튼의 </a:t>
            </a:r>
            <a:r>
              <a:rPr lang="en-US" altLang="ko-KR" dirty="0" smtClean="0">
                <a:sym typeface="Wingdings" panose="05000000000000000000" pitchFamily="2" charset="2"/>
              </a:rPr>
              <a:t>onClick </a:t>
            </a:r>
            <a:r>
              <a:rPr lang="ko-KR" altLang="en-US" dirty="0" smtClean="0">
                <a:sym typeface="Wingdings" panose="05000000000000000000" pitchFamily="2" charset="2"/>
              </a:rPr>
              <a:t>속성의 풀다운 메뉴를 클릭하고 </a:t>
            </a:r>
            <a:r>
              <a:rPr lang="en-US" altLang="ko-KR" dirty="0" smtClean="0">
                <a:sym typeface="Wingdings" panose="05000000000000000000" pitchFamily="2" charset="2"/>
              </a:rPr>
              <a:t>MainActivity/</a:t>
            </a:r>
            <a:r>
              <a:rPr lang="en-US" altLang="ko-KR" b="1" dirty="0" err="1" smtClean="0">
                <a:sym typeface="Wingdings" panose="05000000000000000000" pitchFamily="2" charset="2"/>
              </a:rPr>
              <a:t>onButtonClicked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메소드 선택합니다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64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416" y="3140968"/>
            <a:ext cx="9645088" cy="3355562"/>
          </a:xfrm>
          <a:prstGeom prst="rect">
            <a:avLst/>
          </a:prstGeom>
        </p:spPr>
      </p:pic>
      <p:sp>
        <p:nvSpPr>
          <p:cNvPr id="7" name="모서리가 둥근 직사각형 6"/>
          <p:cNvSpPr/>
          <p:nvPr/>
        </p:nvSpPr>
        <p:spPr>
          <a:xfrm>
            <a:off x="911424" y="4725144"/>
            <a:ext cx="3384376" cy="288032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9912424" y="4991699"/>
            <a:ext cx="644088" cy="288032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9557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02-5 Frame Layout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과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View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의 전환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</a:t>
            </a:r>
            <a:r>
              <a:rPr lang="en-US" altLang="ko-KR" dirty="0">
                <a:solidFill>
                  <a:srgbClr val="C00000"/>
                </a:solidFill>
                <a:sym typeface="Wingdings" panose="05000000000000000000" pitchFamily="2" charset="2"/>
              </a:rPr>
              <a:t>FrameLayout </a:t>
            </a:r>
            <a:r>
              <a:rPr lang="ko-KR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실습하기 </a:t>
            </a:r>
            <a:endParaRPr lang="en-US" altLang="ko-KR" dirty="0">
              <a:solidFill>
                <a:srgbClr val="C00000"/>
              </a:solidFill>
              <a:sym typeface="Wingdings" panose="05000000000000000000" pitchFamily="2" charset="2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Step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11: </a:t>
            </a:r>
            <a:r>
              <a:rPr lang="ko-KR" altLang="en-US" b="1" dirty="0">
                <a:solidFill>
                  <a:srgbClr val="C00000"/>
                </a:solidFill>
                <a:sym typeface="Wingdings" panose="05000000000000000000" pitchFamily="2" charset="2"/>
              </a:rPr>
              <a:t>디버깅 </a:t>
            </a:r>
            <a:endParaRPr lang="en-US" altLang="ko-KR" b="1" dirty="0">
              <a:solidFill>
                <a:srgbClr val="C00000"/>
              </a:solidFill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앱을 실행하고</a:t>
            </a:r>
            <a:r>
              <a:rPr lang="en-US" altLang="ko-KR" dirty="0" smtClean="0">
                <a:sym typeface="Wingdings" panose="05000000000000000000" pitchFamily="2" charset="2"/>
              </a:rPr>
              <a:t>, [Image Toggle]</a:t>
            </a:r>
            <a:r>
              <a:rPr lang="ko-KR" altLang="en-US" dirty="0" smtClean="0">
                <a:sym typeface="Wingdings" panose="05000000000000000000" pitchFamily="2" charset="2"/>
              </a:rPr>
              <a:t>버튼을 클릭하면서</a:t>
            </a:r>
            <a:r>
              <a:rPr lang="en-US" altLang="ko-KR" dirty="0" smtClean="0">
                <a:sym typeface="Wingdings" panose="05000000000000000000" pitchFamily="2" charset="2"/>
              </a:rPr>
              <a:t>, logcat </a:t>
            </a:r>
            <a:r>
              <a:rPr lang="ko-KR" altLang="en-US" dirty="0" smtClean="0">
                <a:sym typeface="Wingdings" panose="05000000000000000000" pitchFamily="2" charset="2"/>
              </a:rPr>
              <a:t>창을 클릭해서 출력 결과를 살펴보십시오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정상적으로 실행된 결과는 다음과 같습니다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65</a:t>
            </a:fld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0646" y="2945302"/>
            <a:ext cx="1996613" cy="3551228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8910" y="2945302"/>
            <a:ext cx="2039243" cy="355122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172" y="2645452"/>
            <a:ext cx="6027942" cy="2042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47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02-6 ScrollView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스크롤뷰 실습</a:t>
            </a:r>
            <a:endParaRPr lang="en-US" altLang="ko-KR" dirty="0">
              <a:solidFill>
                <a:srgbClr val="C00000"/>
              </a:solidFill>
              <a:sym typeface="Wingdings" panose="05000000000000000000" pitchFamily="2" charset="2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 smtClean="0">
                <a:sym typeface="Wingdings" panose="05000000000000000000" pitchFamily="2" charset="2"/>
              </a:rPr>
              <a:t>Containers  ScrollView/</a:t>
            </a:r>
            <a:r>
              <a:rPr lang="en-US" altLang="ko-KR" dirty="0" err="1" smtClean="0">
                <a:sym typeface="Wingdings" panose="05000000000000000000" pitchFamily="2" charset="2"/>
              </a:rPr>
              <a:t>HorizontalScrollView</a:t>
            </a:r>
            <a:r>
              <a:rPr lang="ko-KR" altLang="en-US" dirty="0" smtClean="0">
                <a:sym typeface="Wingdings" panose="05000000000000000000" pitchFamily="2" charset="2"/>
              </a:rPr>
              <a:t>는 추가된 뷰 영역이 한 화면에 다 보이지 않을 때 사용합니다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</a:p>
          <a:p>
            <a:pPr marL="0" indent="0">
              <a:buNone/>
            </a:pPr>
            <a:r>
              <a:rPr lang="ko-KR" altLang="en-US" dirty="0" smtClean="0">
                <a:sym typeface="Wingdings" panose="05000000000000000000" pitchFamily="2" charset="2"/>
              </a:rPr>
              <a:t>단순히 </a:t>
            </a:r>
            <a:r>
              <a:rPr lang="ko-KR" altLang="en-US" dirty="0" err="1" smtClean="0">
                <a:sym typeface="Wingdings" panose="05000000000000000000" pitchFamily="2" charset="2"/>
              </a:rPr>
              <a:t>스크롤뷰를</a:t>
            </a:r>
            <a:r>
              <a:rPr lang="ko-KR" altLang="en-US" dirty="0" smtClean="0">
                <a:sym typeface="Wingdings" panose="05000000000000000000" pitchFamily="2" charset="2"/>
              </a:rPr>
              <a:t> 추가하고 그 안에 뷰를 넣으면 스크롤이 생기게 됩니다</a:t>
            </a:r>
            <a:r>
              <a:rPr lang="en-US" altLang="ko-KR" dirty="0" smtClean="0">
                <a:sym typeface="Wingdings" panose="05000000000000000000" pitchFamily="2" charset="2"/>
              </a:rPr>
              <a:t>. (ScrollView is vertical by default)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아래와 같이 화면보다 큰 이미지를 작은 뷰에서 볼 수 있도록 </a:t>
            </a:r>
            <a:r>
              <a:rPr lang="en-US" altLang="ko-KR" dirty="0" err="1" smtClean="0">
                <a:sym typeface="Wingdings" panose="05000000000000000000" pitchFamily="2" charset="2"/>
              </a:rPr>
              <a:t>ScrollView</a:t>
            </a:r>
            <a:r>
              <a:rPr lang="ko-KR" altLang="en-US" dirty="0" smtClean="0">
                <a:sym typeface="Wingdings" panose="05000000000000000000" pitchFamily="2" charset="2"/>
              </a:rPr>
              <a:t>의 기능을 넣으려고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marL="0" indent="0">
              <a:buNone/>
            </a:pPr>
            <a:endParaRPr lang="en-US" altLang="ko-KR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66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3712" y="2170671"/>
            <a:ext cx="2034716" cy="359695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8248" y="2170671"/>
            <a:ext cx="2039830" cy="3596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35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02-6 ScrollView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스크롤뷰 실습</a:t>
            </a:r>
            <a:endParaRPr lang="en-US" altLang="ko-KR" dirty="0">
              <a:solidFill>
                <a:srgbClr val="C00000"/>
              </a:solidFill>
              <a:sym typeface="Wingdings" panose="05000000000000000000" pitchFamily="2" charset="2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1: </a:t>
            </a:r>
            <a:r>
              <a:rPr lang="ko-KR" altLang="en-US" dirty="0" smtClean="0">
                <a:sym typeface="Wingdings" panose="05000000000000000000" pitchFamily="2" charset="2"/>
              </a:rPr>
              <a:t>새로운 프로젝트 </a:t>
            </a:r>
            <a:r>
              <a:rPr lang="en-US" altLang="ko-KR" b="1" dirty="0" smtClean="0">
                <a:sym typeface="Wingdings" panose="05000000000000000000" pitchFamily="2" charset="2"/>
              </a:rPr>
              <a:t>Hu025ScrollView </a:t>
            </a:r>
            <a:r>
              <a:rPr lang="ko-KR" altLang="en-US" dirty="0" smtClean="0">
                <a:sym typeface="Wingdings" panose="05000000000000000000" pitchFamily="2" charset="2"/>
              </a:rPr>
              <a:t>를 시작하고</a:t>
            </a:r>
            <a:r>
              <a:rPr lang="en-US" altLang="ko-KR" dirty="0" smtClean="0">
                <a:sym typeface="Wingdings" panose="05000000000000000000" pitchFamily="2" charset="2"/>
              </a:rPr>
              <a:t>, org.joy.</a:t>
            </a:r>
            <a:r>
              <a:rPr lang="en-US" altLang="ko-KR" b="1" dirty="0" smtClean="0">
                <a:sym typeface="Wingdings" panose="05000000000000000000" pitchFamily="2" charset="2"/>
              </a:rPr>
              <a:t>layout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를 패키지 이름으로 설정하십시오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r>
              <a:rPr lang="en-US" altLang="ko-KR" b="1" dirty="0" smtClean="0">
                <a:sym typeface="Wingdings" panose="05000000000000000000" pitchFamily="2" charset="2"/>
              </a:rPr>
              <a:t>~/app/res/drawable </a:t>
            </a:r>
            <a:r>
              <a:rPr lang="ko-KR" altLang="en-US" b="1" dirty="0" smtClean="0">
                <a:sym typeface="Wingdings" panose="05000000000000000000" pitchFamily="2" charset="2"/>
              </a:rPr>
              <a:t>폴더</a:t>
            </a:r>
            <a:r>
              <a:rPr lang="ko-KR" altLang="en-US" dirty="0" smtClean="0">
                <a:sym typeface="Wingdings" panose="05000000000000000000" pitchFamily="2" charset="2"/>
              </a:rPr>
              <a:t>에 두 이미지</a:t>
            </a:r>
            <a:r>
              <a:rPr lang="ko-KR" altLang="en-US" dirty="0">
                <a:sym typeface="Wingdings" panose="05000000000000000000" pitchFamily="2" charset="2"/>
              </a:rPr>
              <a:t>를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추가해 </a:t>
            </a:r>
            <a:r>
              <a:rPr lang="ko-KR" altLang="en-US" dirty="0">
                <a:sym typeface="Wingdings" panose="05000000000000000000" pitchFamily="2" charset="2"/>
              </a:rPr>
              <a:t>주십시오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github/</a:t>
            </a:r>
            <a:r>
              <a:rPr lang="en-US" altLang="ko-KR" dirty="0" err="1">
                <a:sym typeface="Wingdings" panose="05000000000000000000" pitchFamily="2" charset="2"/>
              </a:rPr>
              <a:t>HuStarAS</a:t>
            </a:r>
            <a:r>
              <a:rPr lang="en-US" altLang="ko-KR" dirty="0">
                <a:sym typeface="Wingdings" panose="05000000000000000000" pitchFamily="2" charset="2"/>
              </a:rPr>
              <a:t>/images/</a:t>
            </a:r>
            <a:r>
              <a:rPr lang="en-US" altLang="ko-KR" b="1" dirty="0">
                <a:sym typeface="Wingdings" panose="05000000000000000000" pitchFamily="2" charset="2"/>
              </a:rPr>
              <a:t>image01.jpg</a:t>
            </a:r>
            <a:r>
              <a:rPr lang="en-US" altLang="ko-KR" dirty="0">
                <a:sym typeface="Wingdings" panose="05000000000000000000" pitchFamily="2" charset="2"/>
              </a:rPr>
              <a:t> and </a:t>
            </a:r>
            <a:r>
              <a:rPr lang="en-US" altLang="ko-KR" b="1" dirty="0" smtClean="0">
                <a:sym typeface="Wingdings" panose="05000000000000000000" pitchFamily="2" charset="2"/>
              </a:rPr>
              <a:t>image02.jpg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파일 탐색기에서 두 이미지를 복사하여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drawable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폴더 </a:t>
            </a:r>
            <a:r>
              <a:rPr lang="ko-KR" altLang="en-US" dirty="0" smtClean="0">
                <a:sym typeface="Wingdings" panose="05000000000000000000" pitchFamily="2" charset="2"/>
              </a:rPr>
              <a:t>위에서 우 클릭하여 </a:t>
            </a:r>
            <a:r>
              <a:rPr lang="en-US" altLang="ko-KR" dirty="0" smtClean="0">
                <a:sym typeface="Wingdings" panose="05000000000000000000" pitchFamily="2" charset="2"/>
              </a:rPr>
              <a:t>Paste(</a:t>
            </a:r>
            <a:r>
              <a:rPr lang="ko-KR" altLang="en-US" dirty="0" smtClean="0">
                <a:sym typeface="Wingdings" panose="05000000000000000000" pitchFamily="2" charset="2"/>
              </a:rPr>
              <a:t>붙여넣기</a:t>
            </a:r>
            <a:r>
              <a:rPr lang="en-US" altLang="ko-KR" dirty="0" smtClean="0">
                <a:sym typeface="Wingdings" panose="05000000000000000000" pitchFamily="2" charset="2"/>
              </a:rPr>
              <a:t>)</a:t>
            </a:r>
            <a:r>
              <a:rPr lang="ko-KR" altLang="en-US" dirty="0" smtClean="0">
                <a:sym typeface="Wingdings" panose="05000000000000000000" pitchFamily="2" charset="2"/>
              </a:rPr>
              <a:t>하면 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다음과 같이 화면을 구성해 보십시오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67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424" y="2924944"/>
            <a:ext cx="7100028" cy="3449830"/>
          </a:xfrm>
          <a:prstGeom prst="rect">
            <a:avLst/>
          </a:prstGeom>
        </p:spPr>
      </p:pic>
      <p:sp>
        <p:nvSpPr>
          <p:cNvPr id="10" name="모서리가 둥근 직사각형 9"/>
          <p:cNvSpPr/>
          <p:nvPr/>
        </p:nvSpPr>
        <p:spPr>
          <a:xfrm>
            <a:off x="1055440" y="5301208"/>
            <a:ext cx="2160240" cy="432048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8495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02-6 ScrollView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스크롤뷰 실습</a:t>
            </a:r>
            <a:endParaRPr lang="en-US" altLang="ko-KR" dirty="0">
              <a:solidFill>
                <a:srgbClr val="C00000"/>
              </a:solidFill>
              <a:sym typeface="Wingdings" panose="05000000000000000000" pitchFamily="2" charset="2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2: </a:t>
            </a:r>
            <a:r>
              <a:rPr lang="ko-KR" altLang="en-US" dirty="0" smtClean="0">
                <a:sym typeface="Wingdings" panose="05000000000000000000" pitchFamily="2" charset="2"/>
              </a:rPr>
              <a:t>다음과 같은 </a:t>
            </a:r>
            <a:r>
              <a:rPr lang="en-US" altLang="ko-KR" dirty="0" smtClean="0">
                <a:sym typeface="Wingdings" panose="05000000000000000000" pitchFamily="2" charset="2"/>
              </a:rPr>
              <a:t>activity_main.xml </a:t>
            </a:r>
            <a:r>
              <a:rPr lang="ko-KR" altLang="en-US" dirty="0" smtClean="0">
                <a:sym typeface="Wingdings" panose="05000000000000000000" pitchFamily="2" charset="2"/>
              </a:rPr>
              <a:t>파일이 생성되도록 </a:t>
            </a:r>
            <a:r>
              <a:rPr lang="en-US" altLang="ko-KR" dirty="0" smtClean="0">
                <a:sym typeface="Wingdings" panose="05000000000000000000" pitchFamily="2" charset="2"/>
              </a:rPr>
              <a:t>[Design] </a:t>
            </a:r>
            <a:r>
              <a:rPr lang="ko-KR" altLang="en-US" dirty="0" smtClean="0">
                <a:sym typeface="Wingdings" panose="05000000000000000000" pitchFamily="2" charset="2"/>
              </a:rPr>
              <a:t>탭에서 설정을 해보십시오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기존의 </a:t>
            </a:r>
            <a:r>
              <a:rPr lang="en-US" altLang="ko-KR" dirty="0">
                <a:sym typeface="Wingdings" panose="05000000000000000000" pitchFamily="2" charset="2"/>
              </a:rPr>
              <a:t>[HelloWorld]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TextView</a:t>
            </a:r>
            <a:r>
              <a:rPr lang="ko-KR" altLang="en-US" dirty="0">
                <a:sym typeface="Wingdings" panose="05000000000000000000" pitchFamily="2" charset="2"/>
              </a:rPr>
              <a:t>를 </a:t>
            </a:r>
            <a:r>
              <a:rPr lang="ko-KR" altLang="en-US" dirty="0" smtClean="0">
                <a:sym typeface="Wingdings" panose="05000000000000000000" pitchFamily="2" charset="2"/>
              </a:rPr>
              <a:t>삭제하십시오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2"/>
            <a:r>
              <a:rPr lang="en-US" altLang="ko-KR" dirty="0" smtClean="0">
                <a:sym typeface="Wingdings" panose="05000000000000000000" pitchFamily="2" charset="2"/>
              </a:rPr>
              <a:t>Component Tree</a:t>
            </a:r>
            <a:r>
              <a:rPr lang="ko-KR" altLang="en-US" dirty="0" smtClean="0">
                <a:sym typeface="Wingdings" panose="05000000000000000000" pitchFamily="2" charset="2"/>
              </a:rPr>
              <a:t>에서 </a:t>
            </a:r>
            <a:r>
              <a:rPr lang="en-US" altLang="ko-KR" dirty="0" smtClean="0">
                <a:sym typeface="Wingdings" panose="05000000000000000000" pitchFamily="2" charset="2"/>
              </a:rPr>
              <a:t>TextView </a:t>
            </a:r>
            <a:r>
              <a:rPr lang="ko-KR" altLang="en-US" dirty="0" smtClean="0">
                <a:sym typeface="Wingdings" panose="05000000000000000000" pitchFamily="2" charset="2"/>
              </a:rPr>
              <a:t>를 선택하고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키보드의 </a:t>
            </a:r>
            <a:r>
              <a:rPr lang="en-US" altLang="ko-KR" dirty="0" smtClean="0">
                <a:sym typeface="Wingdings" panose="05000000000000000000" pitchFamily="2" charset="2"/>
              </a:rPr>
              <a:t>delete</a:t>
            </a:r>
            <a:r>
              <a:rPr lang="ko-KR" altLang="en-US" dirty="0" smtClean="0">
                <a:sym typeface="Wingdings" panose="05000000000000000000" pitchFamily="2" charset="2"/>
              </a:rPr>
              <a:t>키를 눌러 삭제할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최상위 레이아웃은 </a:t>
            </a:r>
            <a:r>
              <a:rPr lang="en-US" altLang="ko-KR" b="1" dirty="0" smtClean="0">
                <a:sym typeface="Wingdings" panose="05000000000000000000" pitchFamily="2" charset="2"/>
              </a:rPr>
              <a:t>LinearLayout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으로 설정하고</a:t>
            </a:r>
            <a:r>
              <a:rPr lang="en-US" altLang="ko-KR" dirty="0" smtClean="0">
                <a:sym typeface="Wingdings" panose="05000000000000000000" pitchFamily="2" charset="2"/>
              </a:rPr>
              <a:t>, Orientation</a:t>
            </a:r>
            <a:r>
              <a:rPr lang="ko-KR" altLang="en-US" dirty="0" smtClean="0">
                <a:sym typeface="Wingdings" panose="05000000000000000000" pitchFamily="2" charset="2"/>
              </a:rPr>
              <a:t>은 </a:t>
            </a:r>
            <a:r>
              <a:rPr lang="en-US" altLang="ko-KR" b="1" dirty="0" smtClean="0">
                <a:sym typeface="Wingdings" panose="05000000000000000000" pitchFamily="2" charset="2"/>
              </a:rPr>
              <a:t>vertical</a:t>
            </a:r>
            <a:r>
              <a:rPr lang="ko-KR" altLang="en-US" dirty="0" smtClean="0">
                <a:sym typeface="Wingdings" panose="05000000000000000000" pitchFamily="2" charset="2"/>
              </a:rPr>
              <a:t>으로 설정하십시오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</a:p>
          <a:p>
            <a:pPr lvl="2"/>
            <a:r>
              <a:rPr lang="en-US" altLang="ko-KR" dirty="0" smtClean="0">
                <a:sym typeface="Wingdings" panose="05000000000000000000" pitchFamily="2" charset="2"/>
              </a:rPr>
              <a:t>Component Tree</a:t>
            </a:r>
            <a:r>
              <a:rPr lang="ko-KR" altLang="en-US" dirty="0" smtClean="0">
                <a:sym typeface="Wingdings" panose="05000000000000000000" pitchFamily="2" charset="2"/>
              </a:rPr>
              <a:t>의 </a:t>
            </a:r>
            <a:r>
              <a:rPr lang="en-US" altLang="ko-KR" dirty="0" smtClean="0">
                <a:sym typeface="Wingdings" panose="05000000000000000000" pitchFamily="2" charset="2"/>
              </a:rPr>
              <a:t>ConstraintLayout </a:t>
            </a:r>
            <a:r>
              <a:rPr lang="ko-KR" altLang="en-US" dirty="0" smtClean="0">
                <a:sym typeface="Wingdings" panose="05000000000000000000" pitchFamily="2" charset="2"/>
              </a:rPr>
              <a:t>위에서 우 클릭하고</a:t>
            </a:r>
            <a:r>
              <a:rPr lang="en-US" altLang="ko-KR" dirty="0" smtClean="0">
                <a:sym typeface="Wingdings" panose="05000000000000000000" pitchFamily="2" charset="2"/>
              </a:rPr>
              <a:t>, Convert view ... </a:t>
            </a:r>
            <a:r>
              <a:rPr lang="ko-KR" altLang="en-US" dirty="0" smtClean="0">
                <a:sym typeface="Wingdings" panose="05000000000000000000" pitchFamily="2" charset="2"/>
              </a:rPr>
              <a:t>에서 </a:t>
            </a:r>
            <a:r>
              <a:rPr lang="en-US" altLang="ko-KR" dirty="0" smtClean="0">
                <a:sym typeface="Wingdings" panose="05000000000000000000" pitchFamily="2" charset="2"/>
              </a:rPr>
              <a:t>LinearLayout</a:t>
            </a:r>
            <a:r>
              <a:rPr lang="ko-KR" altLang="en-US" dirty="0" smtClean="0">
                <a:sym typeface="Wingdings" panose="05000000000000000000" pitchFamily="2" charset="2"/>
              </a:rPr>
              <a:t>를 선택합니다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2"/>
            <a:r>
              <a:rPr lang="en-US" altLang="ko-KR" dirty="0">
                <a:sym typeface="Wingdings" panose="05000000000000000000" pitchFamily="2" charset="2"/>
              </a:rPr>
              <a:t>Component Tree</a:t>
            </a:r>
            <a:r>
              <a:rPr lang="ko-KR" altLang="en-US" dirty="0">
                <a:sym typeface="Wingdings" panose="05000000000000000000" pitchFamily="2" charset="2"/>
              </a:rPr>
              <a:t>의 </a:t>
            </a:r>
            <a:r>
              <a:rPr lang="en-US" altLang="ko-KR" dirty="0" smtClean="0">
                <a:sym typeface="Wingdings" panose="05000000000000000000" pitchFamily="2" charset="2"/>
              </a:rPr>
              <a:t>LinearLayout </a:t>
            </a:r>
            <a:r>
              <a:rPr lang="ko-KR" altLang="en-US" dirty="0">
                <a:sym typeface="Wingdings" panose="05000000000000000000" pitchFamily="2" charset="2"/>
              </a:rPr>
              <a:t>위에서 우 클릭하고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en-US" altLang="ko-KR" dirty="0" smtClean="0">
                <a:sym typeface="Wingdings" panose="05000000000000000000" pitchFamily="2" charset="2"/>
              </a:rPr>
              <a:t>Convert orientation to vertical</a:t>
            </a:r>
            <a:r>
              <a:rPr lang="ko-KR" altLang="en-US" dirty="0" smtClean="0">
                <a:sym typeface="Wingdings" panose="05000000000000000000" pitchFamily="2" charset="2"/>
              </a:rPr>
              <a:t>을 선택합니다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버튼을 </a:t>
            </a:r>
            <a:r>
              <a:rPr lang="ko-KR" altLang="en-US" dirty="0">
                <a:sym typeface="Wingdings" panose="05000000000000000000" pitchFamily="2" charset="2"/>
              </a:rPr>
              <a:t>추가하십시오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r>
              <a:rPr lang="en-US" altLang="ko-KR" dirty="0" smtClean="0">
                <a:sym typeface="Wingdings" panose="05000000000000000000" pitchFamily="2" charset="2"/>
              </a:rPr>
              <a:t>(text="Image Toggle", margin=16dp, layout_width=wrap_content, layout_gravity=center_horizontal)</a:t>
            </a: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68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8048" y="3494221"/>
            <a:ext cx="2034716" cy="2575783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127448" y="3501008"/>
            <a:ext cx="5328592" cy="16004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 smtClean="0">
                <a:latin typeface="Consolas" panose="020B0609020204030204" pitchFamily="49" charset="0"/>
              </a:rPr>
              <a:t>    </a:t>
            </a:r>
            <a:r>
              <a:rPr lang="en-US" altLang="ko-KR" sz="1400" dirty="0">
                <a:latin typeface="Consolas" panose="020B0609020204030204" pitchFamily="49" charset="0"/>
              </a:rPr>
              <a:t>&lt;Button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android:id="@+id/button"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android:layout_width="wrap_content"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android:layout_height="wrap_content"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android:layout_margin="16dp"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android:layout_gravity="center_horizontal"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android:text="@string/</a:t>
            </a:r>
            <a:r>
              <a:rPr lang="en-US" altLang="ko-KR" sz="1400" dirty="0" err="1">
                <a:latin typeface="Consolas" panose="020B0609020204030204" pitchFamily="49" charset="0"/>
              </a:rPr>
              <a:t>image_toggle</a:t>
            </a:r>
            <a:r>
              <a:rPr lang="en-US" altLang="ko-KR" sz="1400" dirty="0">
                <a:latin typeface="Consolas" panose="020B0609020204030204" pitchFamily="49" charset="0"/>
              </a:rPr>
              <a:t>" /&gt;</a:t>
            </a:r>
            <a:endParaRPr lang="ko-KR" altLang="en-US" sz="1400" dirty="0">
              <a:latin typeface="Consolas" panose="020B0609020204030204" pitchFamily="49" charset="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8288" y="3470847"/>
            <a:ext cx="2863977" cy="2599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498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02-6 ScrollView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스크롤뷰 실습</a:t>
            </a:r>
            <a:endParaRPr lang="en-US" altLang="ko-KR" dirty="0">
              <a:solidFill>
                <a:srgbClr val="C00000"/>
              </a:solidFill>
              <a:sym typeface="Wingdings" panose="05000000000000000000" pitchFamily="2" charset="2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3: </a:t>
            </a:r>
            <a:r>
              <a:rPr lang="ko-KR" altLang="en-US" dirty="0" smtClean="0">
                <a:sym typeface="Wingdings" panose="05000000000000000000" pitchFamily="2" charset="2"/>
              </a:rPr>
              <a:t>다음과 같은 </a:t>
            </a:r>
            <a:r>
              <a:rPr lang="en-US" altLang="ko-KR" dirty="0" smtClean="0">
                <a:sym typeface="Wingdings" panose="05000000000000000000" pitchFamily="2" charset="2"/>
              </a:rPr>
              <a:t>activity_main.xml </a:t>
            </a:r>
            <a:r>
              <a:rPr lang="ko-KR" altLang="en-US" dirty="0" smtClean="0">
                <a:sym typeface="Wingdings" panose="05000000000000000000" pitchFamily="2" charset="2"/>
              </a:rPr>
              <a:t>파일이 생성되도록 </a:t>
            </a:r>
            <a:r>
              <a:rPr lang="en-US" altLang="ko-KR" dirty="0" smtClean="0">
                <a:sym typeface="Wingdings" panose="05000000000000000000" pitchFamily="2" charset="2"/>
              </a:rPr>
              <a:t>[Design] </a:t>
            </a:r>
            <a:r>
              <a:rPr lang="ko-KR" altLang="en-US" dirty="0" smtClean="0">
                <a:sym typeface="Wingdings" panose="05000000000000000000" pitchFamily="2" charset="2"/>
              </a:rPr>
              <a:t>탭에서 설정을 해보십시오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기존의 </a:t>
            </a:r>
            <a:r>
              <a:rPr lang="en-US" altLang="ko-KR" dirty="0">
                <a:sym typeface="Wingdings" panose="05000000000000000000" pitchFamily="2" charset="2"/>
              </a:rPr>
              <a:t>[HelloWorld]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TextView</a:t>
            </a:r>
            <a:r>
              <a:rPr lang="ko-KR" altLang="en-US" dirty="0">
                <a:sym typeface="Wingdings" panose="05000000000000000000" pitchFamily="2" charset="2"/>
              </a:rPr>
              <a:t>를 </a:t>
            </a:r>
            <a:r>
              <a:rPr lang="ko-KR" altLang="en-US" dirty="0" smtClean="0">
                <a:sym typeface="Wingdings" panose="05000000000000000000" pitchFamily="2" charset="2"/>
              </a:rPr>
              <a:t>삭제하십시오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2"/>
            <a:r>
              <a:rPr lang="en-US" altLang="ko-KR" dirty="0" smtClean="0">
                <a:sym typeface="Wingdings" panose="05000000000000000000" pitchFamily="2" charset="2"/>
              </a:rPr>
              <a:t>Component Tree</a:t>
            </a:r>
            <a:r>
              <a:rPr lang="ko-KR" altLang="en-US" dirty="0" smtClean="0">
                <a:sym typeface="Wingdings" panose="05000000000000000000" pitchFamily="2" charset="2"/>
              </a:rPr>
              <a:t>에서 </a:t>
            </a:r>
            <a:r>
              <a:rPr lang="en-US" altLang="ko-KR" dirty="0" smtClean="0">
                <a:sym typeface="Wingdings" panose="05000000000000000000" pitchFamily="2" charset="2"/>
              </a:rPr>
              <a:t>TextView </a:t>
            </a:r>
            <a:r>
              <a:rPr lang="ko-KR" altLang="en-US" dirty="0" smtClean="0">
                <a:sym typeface="Wingdings" panose="05000000000000000000" pitchFamily="2" charset="2"/>
              </a:rPr>
              <a:t>를 선택하고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키보드의 </a:t>
            </a:r>
            <a:r>
              <a:rPr lang="en-US" altLang="ko-KR" dirty="0" smtClean="0">
                <a:sym typeface="Wingdings" panose="05000000000000000000" pitchFamily="2" charset="2"/>
              </a:rPr>
              <a:t>delete</a:t>
            </a:r>
            <a:r>
              <a:rPr lang="ko-KR" altLang="en-US" dirty="0" smtClean="0">
                <a:sym typeface="Wingdings" panose="05000000000000000000" pitchFamily="2" charset="2"/>
              </a:rPr>
              <a:t>키를 눌러 삭제할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최상위 레이아웃은 </a:t>
            </a:r>
            <a:r>
              <a:rPr lang="en-US" altLang="ko-KR" b="1" dirty="0" smtClean="0">
                <a:sym typeface="Wingdings" panose="05000000000000000000" pitchFamily="2" charset="2"/>
              </a:rPr>
              <a:t>LinearLayout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으로 설정하고</a:t>
            </a:r>
            <a:r>
              <a:rPr lang="en-US" altLang="ko-KR" dirty="0" smtClean="0">
                <a:sym typeface="Wingdings" panose="05000000000000000000" pitchFamily="2" charset="2"/>
              </a:rPr>
              <a:t>, Orientation</a:t>
            </a:r>
            <a:r>
              <a:rPr lang="ko-KR" altLang="en-US" dirty="0" smtClean="0">
                <a:sym typeface="Wingdings" panose="05000000000000000000" pitchFamily="2" charset="2"/>
              </a:rPr>
              <a:t>은 </a:t>
            </a:r>
            <a:r>
              <a:rPr lang="en-US" altLang="ko-KR" b="1" dirty="0" smtClean="0">
                <a:sym typeface="Wingdings" panose="05000000000000000000" pitchFamily="2" charset="2"/>
              </a:rPr>
              <a:t>vertical</a:t>
            </a:r>
            <a:r>
              <a:rPr lang="ko-KR" altLang="en-US" dirty="0" smtClean="0">
                <a:sym typeface="Wingdings" panose="05000000000000000000" pitchFamily="2" charset="2"/>
              </a:rPr>
              <a:t>으로 설정하십시오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</a:p>
          <a:p>
            <a:pPr lvl="2"/>
            <a:r>
              <a:rPr lang="en-US" altLang="ko-KR" dirty="0" smtClean="0">
                <a:sym typeface="Wingdings" panose="05000000000000000000" pitchFamily="2" charset="2"/>
              </a:rPr>
              <a:t>Component Tree</a:t>
            </a:r>
            <a:r>
              <a:rPr lang="ko-KR" altLang="en-US" dirty="0" smtClean="0">
                <a:sym typeface="Wingdings" panose="05000000000000000000" pitchFamily="2" charset="2"/>
              </a:rPr>
              <a:t>의 </a:t>
            </a:r>
            <a:r>
              <a:rPr lang="en-US" altLang="ko-KR" dirty="0" smtClean="0">
                <a:sym typeface="Wingdings" panose="05000000000000000000" pitchFamily="2" charset="2"/>
              </a:rPr>
              <a:t>ConstraintLayout </a:t>
            </a:r>
            <a:r>
              <a:rPr lang="ko-KR" altLang="en-US" dirty="0" smtClean="0">
                <a:sym typeface="Wingdings" panose="05000000000000000000" pitchFamily="2" charset="2"/>
              </a:rPr>
              <a:t>위에서 우 클릭하고</a:t>
            </a:r>
            <a:r>
              <a:rPr lang="en-US" altLang="ko-KR" dirty="0" smtClean="0">
                <a:sym typeface="Wingdings" panose="05000000000000000000" pitchFamily="2" charset="2"/>
              </a:rPr>
              <a:t>, Convert view ... </a:t>
            </a:r>
            <a:r>
              <a:rPr lang="ko-KR" altLang="en-US" dirty="0" smtClean="0">
                <a:sym typeface="Wingdings" panose="05000000000000000000" pitchFamily="2" charset="2"/>
              </a:rPr>
              <a:t>에서 </a:t>
            </a:r>
            <a:r>
              <a:rPr lang="en-US" altLang="ko-KR" dirty="0" smtClean="0">
                <a:sym typeface="Wingdings" panose="05000000000000000000" pitchFamily="2" charset="2"/>
              </a:rPr>
              <a:t>LinearLayout</a:t>
            </a:r>
            <a:r>
              <a:rPr lang="ko-KR" altLang="en-US" dirty="0" smtClean="0">
                <a:sym typeface="Wingdings" panose="05000000000000000000" pitchFamily="2" charset="2"/>
              </a:rPr>
              <a:t>를 선택합니다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2"/>
            <a:r>
              <a:rPr lang="en-US" altLang="ko-KR" dirty="0">
                <a:sym typeface="Wingdings" panose="05000000000000000000" pitchFamily="2" charset="2"/>
              </a:rPr>
              <a:t>Component Tree</a:t>
            </a:r>
            <a:r>
              <a:rPr lang="ko-KR" altLang="en-US" dirty="0">
                <a:sym typeface="Wingdings" panose="05000000000000000000" pitchFamily="2" charset="2"/>
              </a:rPr>
              <a:t>의 </a:t>
            </a:r>
            <a:r>
              <a:rPr lang="en-US" altLang="ko-KR" dirty="0" smtClean="0">
                <a:sym typeface="Wingdings" panose="05000000000000000000" pitchFamily="2" charset="2"/>
              </a:rPr>
              <a:t>LinearLayout </a:t>
            </a:r>
            <a:r>
              <a:rPr lang="ko-KR" altLang="en-US" dirty="0">
                <a:sym typeface="Wingdings" panose="05000000000000000000" pitchFamily="2" charset="2"/>
              </a:rPr>
              <a:t>위에서 우 클릭하고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en-US" altLang="ko-KR" dirty="0" smtClean="0">
                <a:sym typeface="Wingdings" panose="05000000000000000000" pitchFamily="2" charset="2"/>
              </a:rPr>
              <a:t>Convert orientation to vertical</a:t>
            </a:r>
            <a:r>
              <a:rPr lang="ko-KR" altLang="en-US" dirty="0" smtClean="0">
                <a:sym typeface="Wingdings" panose="05000000000000000000" pitchFamily="2" charset="2"/>
              </a:rPr>
              <a:t>을 선택합니다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버튼을 </a:t>
            </a:r>
            <a:r>
              <a:rPr lang="ko-KR" altLang="en-US" dirty="0">
                <a:sym typeface="Wingdings" panose="05000000000000000000" pitchFamily="2" charset="2"/>
              </a:rPr>
              <a:t>추가하십시오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r>
              <a:rPr lang="en-US" altLang="ko-KR" dirty="0" smtClean="0">
                <a:sym typeface="Wingdings" panose="05000000000000000000" pitchFamily="2" charset="2"/>
              </a:rPr>
              <a:t>(text="Image Toggle", margin=16dp, layout_width=wrap_content, layout_gravity=center_horizontal)</a:t>
            </a: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69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8048" y="3494221"/>
            <a:ext cx="2034716" cy="2575783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127448" y="3501008"/>
            <a:ext cx="5328592" cy="16004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 smtClean="0">
                <a:latin typeface="Consolas" panose="020B0609020204030204" pitchFamily="49" charset="0"/>
              </a:rPr>
              <a:t>    </a:t>
            </a:r>
            <a:r>
              <a:rPr lang="en-US" altLang="ko-KR" sz="1400" dirty="0">
                <a:latin typeface="Consolas" panose="020B0609020204030204" pitchFamily="49" charset="0"/>
              </a:rPr>
              <a:t>&lt;Button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android:id="@+id/button"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android:layout_width="wrap_content"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android:layout_height="wrap_content"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android:layout_margin="16dp"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android:layout_gravity="center_horizontal"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android:text="@string/</a:t>
            </a:r>
            <a:r>
              <a:rPr lang="en-US" altLang="ko-KR" sz="1400" dirty="0" err="1">
                <a:latin typeface="Consolas" panose="020B0609020204030204" pitchFamily="49" charset="0"/>
              </a:rPr>
              <a:t>image_toggle</a:t>
            </a:r>
            <a:r>
              <a:rPr lang="en-US" altLang="ko-KR" sz="1400" dirty="0">
                <a:latin typeface="Consolas" panose="020B0609020204030204" pitchFamily="49" charset="0"/>
              </a:rPr>
              <a:t>" /&gt;</a:t>
            </a:r>
            <a:endParaRPr lang="ko-KR" altLang="en-US" sz="1400" dirty="0">
              <a:latin typeface="Consolas" panose="020B0609020204030204" pitchFamily="49" charset="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8288" y="3470847"/>
            <a:ext cx="2863977" cy="2599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585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02-2 Linear Layout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리니어 레이아웃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b="1" dirty="0" smtClean="0">
                <a:sym typeface="Wingdings" panose="05000000000000000000" pitchFamily="2" charset="2"/>
              </a:rPr>
              <a:t>Linear Layout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방향 설정하기 </a:t>
            </a:r>
            <a:r>
              <a:rPr lang="en-US" altLang="ko-KR" b="1" dirty="0" smtClean="0">
                <a:sym typeface="Wingdings" panose="05000000000000000000" pitchFamily="2" charset="2"/>
              </a:rPr>
              <a:t>- </a:t>
            </a:r>
            <a:r>
              <a:rPr lang="ko-KR" altLang="en-US" b="1" dirty="0" smtClean="0">
                <a:sym typeface="Wingdings" panose="05000000000000000000" pitchFamily="2" charset="2"/>
              </a:rPr>
              <a:t>방향 속성에 따라 뷰를 채워 나가는 방법</a:t>
            </a:r>
            <a:endParaRPr lang="en-US" altLang="ko-KR" b="1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2: </a:t>
            </a:r>
            <a:r>
              <a:rPr lang="ko-KR" altLang="en-US" dirty="0" smtClean="0">
                <a:sym typeface="Wingdings" panose="05000000000000000000" pitchFamily="2" charset="2"/>
              </a:rPr>
              <a:t>좌측 상단의 팔레트에서 버튼 세 개를 순서대로 배치합니다 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각 버튼의 </a:t>
            </a:r>
            <a:r>
              <a:rPr lang="en-US" altLang="ko-KR" dirty="0" smtClean="0">
                <a:sym typeface="Wingdings" panose="05000000000000000000" pitchFamily="2" charset="2"/>
              </a:rPr>
              <a:t>layout_width </a:t>
            </a:r>
            <a:r>
              <a:rPr lang="ko-KR" altLang="en-US" dirty="0" smtClean="0">
                <a:sym typeface="Wingdings" panose="05000000000000000000" pitchFamily="2" charset="2"/>
              </a:rPr>
              <a:t>속성값은 </a:t>
            </a:r>
            <a:r>
              <a:rPr lang="en-US" altLang="ko-KR" b="1" dirty="0" smtClean="0">
                <a:sym typeface="Wingdings" panose="05000000000000000000" pitchFamily="2" charset="2"/>
              </a:rPr>
              <a:t>match_parent</a:t>
            </a:r>
            <a:r>
              <a:rPr lang="en-US" altLang="ko-KR" dirty="0" smtClean="0">
                <a:sym typeface="Wingdings" panose="05000000000000000000" pitchFamily="2" charset="2"/>
              </a:rPr>
              <a:t>, layout_height </a:t>
            </a:r>
            <a:r>
              <a:rPr lang="ko-KR" altLang="en-US" dirty="0" smtClean="0">
                <a:sym typeface="Wingdings" panose="05000000000000000000" pitchFamily="2" charset="2"/>
              </a:rPr>
              <a:t>속성값은 </a:t>
            </a:r>
            <a:r>
              <a:rPr lang="en-US" altLang="ko-KR" b="1" dirty="0" smtClean="0">
                <a:sym typeface="Wingdings" panose="05000000000000000000" pitchFamily="2" charset="2"/>
              </a:rPr>
              <a:t>wrap_content</a:t>
            </a:r>
            <a:r>
              <a:rPr lang="ko-KR" altLang="en-US" dirty="0" smtClean="0">
                <a:sym typeface="Wingdings" panose="05000000000000000000" pitchFamily="2" charset="2"/>
              </a:rPr>
              <a:t>로 설정됩니다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버튼 </a:t>
            </a:r>
            <a:r>
              <a:rPr lang="en-US" altLang="ko-KR" dirty="0" smtClean="0">
                <a:sym typeface="Wingdings" panose="05000000000000000000" pitchFamily="2" charset="2"/>
              </a:rPr>
              <a:t>id</a:t>
            </a:r>
            <a:r>
              <a:rPr lang="ko-KR" altLang="en-US" dirty="0" smtClean="0">
                <a:sym typeface="Wingdings" panose="05000000000000000000" pitchFamily="2" charset="2"/>
              </a:rPr>
              <a:t>는 자동으로 </a:t>
            </a:r>
            <a:r>
              <a:rPr lang="en-US" altLang="ko-KR" b="1" dirty="0" smtClean="0">
                <a:sym typeface="Wingdings" panose="05000000000000000000" pitchFamily="2" charset="2"/>
              </a:rPr>
              <a:t>button, </a:t>
            </a:r>
            <a:r>
              <a:rPr lang="en-US" altLang="ko-KR" b="1" dirty="0">
                <a:sym typeface="Wingdings" panose="05000000000000000000" pitchFamily="2" charset="2"/>
              </a:rPr>
              <a:t>button2, button3</a:t>
            </a:r>
            <a:r>
              <a:rPr lang="ko-KR" altLang="en-US" dirty="0" smtClean="0">
                <a:sym typeface="Wingdings" panose="05000000000000000000" pitchFamily="2" charset="2"/>
              </a:rPr>
              <a:t>가 되고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버튼 위에 </a:t>
            </a:r>
            <a:r>
              <a:rPr lang="en-US" altLang="ko-KR" dirty="0" smtClean="0">
                <a:sym typeface="Wingdings" panose="05000000000000000000" pitchFamily="2" charset="2"/>
              </a:rPr>
              <a:t>text</a:t>
            </a:r>
            <a:r>
              <a:rPr lang="ko-KR" altLang="en-US" dirty="0" smtClean="0">
                <a:sym typeface="Wingdings" panose="05000000000000000000" pitchFamily="2" charset="2"/>
              </a:rPr>
              <a:t>속성값은 </a:t>
            </a:r>
            <a:r>
              <a:rPr lang="en-US" altLang="ko-KR" b="1" dirty="0" smtClean="0">
                <a:sym typeface="Wingdings" panose="05000000000000000000" pitchFamily="2" charset="2"/>
              </a:rPr>
              <a:t>Button</a:t>
            </a:r>
            <a:r>
              <a:rPr lang="ko-KR" altLang="en-US" dirty="0" smtClean="0">
                <a:sym typeface="Wingdings" panose="05000000000000000000" pitchFamily="2" charset="2"/>
              </a:rPr>
              <a:t>이 입력되어 있습니다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아래쪽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[Code]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탭</a:t>
            </a:r>
            <a:r>
              <a:rPr lang="ko-KR" altLang="en-US" dirty="0" smtClean="0">
                <a:sym typeface="Wingdings" panose="05000000000000000000" pitchFamily="2" charset="2"/>
              </a:rPr>
              <a:t>을 클릭하여 원본 </a:t>
            </a:r>
            <a:r>
              <a:rPr lang="en-US" altLang="ko-KR" dirty="0" smtClean="0">
                <a:sym typeface="Wingdings" panose="05000000000000000000" pitchFamily="2" charset="2"/>
              </a:rPr>
              <a:t>XML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코드 파일을 열어 확인해 보고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b="1" dirty="0" smtClean="0">
                <a:sym typeface="Wingdings" panose="05000000000000000000" pitchFamily="2" charset="2"/>
              </a:rPr>
              <a:t>아래와 같이 화면을 구성하십시오</a:t>
            </a:r>
            <a:r>
              <a:rPr lang="en-US" altLang="ko-KR" b="1" dirty="0" smtClean="0">
                <a:sym typeface="Wingdings" panose="05000000000000000000" pitchFamily="2" charset="2"/>
              </a:rPr>
              <a:t>.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</a:p>
          <a:p>
            <a:pPr>
              <a:buFont typeface="+mj-lt"/>
              <a:buAutoNum type="arabicPeriod"/>
            </a:pPr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ko-KR" dirty="0">
                <a:sym typeface="Wingdings" panose="05000000000000000000" pitchFamily="2" charset="2"/>
              </a:rPr>
              <a:t/>
            </a:r>
            <a:br>
              <a:rPr lang="en-US" altLang="ko-KR" dirty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7</a:t>
            </a:fld>
            <a:endParaRPr lang="ko-KR" altLang="en-US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392" y="2608398"/>
            <a:ext cx="6891189" cy="4094028"/>
          </a:xfrm>
          <a:prstGeom prst="rect">
            <a:avLst/>
          </a:prstGeom>
        </p:spPr>
      </p:pic>
      <p:sp>
        <p:nvSpPr>
          <p:cNvPr id="7" name="모서리가 둥근 직사각형 6"/>
          <p:cNvSpPr/>
          <p:nvPr/>
        </p:nvSpPr>
        <p:spPr>
          <a:xfrm>
            <a:off x="6028689" y="3526617"/>
            <a:ext cx="1656184" cy="36004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1127448" y="5013176"/>
            <a:ext cx="1872208" cy="288032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5878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02-6 ScrollView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스크롤뷰 실습</a:t>
            </a:r>
            <a:endParaRPr lang="en-US" altLang="ko-KR" dirty="0">
              <a:solidFill>
                <a:srgbClr val="C00000"/>
              </a:solidFill>
              <a:sym typeface="Wingdings" panose="05000000000000000000" pitchFamily="2" charset="2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4: </a:t>
            </a:r>
            <a:r>
              <a:rPr lang="ko-KR" altLang="en-US" dirty="0" smtClean="0">
                <a:sym typeface="Wingdings" panose="05000000000000000000" pitchFamily="2" charset="2"/>
              </a:rPr>
              <a:t>스크롤 뷰는 기본적으로 수직 방향의 스크롤을 지원합니다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만약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수평 방향의 스크롤을 사용하려면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en-US" altLang="ko-KR" dirty="0" err="1" smtClean="0">
                <a:sym typeface="Wingdings" panose="05000000000000000000" pitchFamily="2" charset="2"/>
              </a:rPr>
              <a:t>HorizontalScrollView</a:t>
            </a:r>
            <a:r>
              <a:rPr lang="ko-KR" altLang="en-US" dirty="0" smtClean="0">
                <a:sym typeface="Wingdings" panose="05000000000000000000" pitchFamily="2" charset="2"/>
              </a:rPr>
              <a:t>를 사용하면 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여기 레이아웃에서는 </a:t>
            </a:r>
            <a:r>
              <a:rPr lang="en-US" altLang="ko-KR" dirty="0" smtClean="0">
                <a:sym typeface="Wingdings" panose="05000000000000000000" pitchFamily="2" charset="2"/>
              </a:rPr>
              <a:t>ImageView</a:t>
            </a:r>
            <a:r>
              <a:rPr lang="ko-KR" altLang="en-US" dirty="0" smtClean="0">
                <a:sym typeface="Wingdings" panose="05000000000000000000" pitchFamily="2" charset="2"/>
              </a:rPr>
              <a:t>에 설정된 이미지가 큰 경우가 많으므로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수평과 수직 스크롤 모두 나타내도록 </a:t>
            </a:r>
            <a:r>
              <a:rPr lang="en-US" altLang="ko-KR" dirty="0" err="1" smtClean="0">
                <a:sym typeface="Wingdings" panose="05000000000000000000" pitchFamily="2" charset="2"/>
              </a:rPr>
              <a:t>HorizontalScrollView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안에 </a:t>
            </a:r>
            <a:r>
              <a:rPr lang="en-US" altLang="ko-KR" dirty="0" smtClean="0">
                <a:sym typeface="Wingdings" panose="05000000000000000000" pitchFamily="2" charset="2"/>
              </a:rPr>
              <a:t>ScrollView</a:t>
            </a:r>
            <a:r>
              <a:rPr lang="ko-KR" altLang="en-US" dirty="0" smtClean="0">
                <a:sym typeface="Wingdings" panose="05000000000000000000" pitchFamily="2" charset="2"/>
              </a:rPr>
              <a:t>를 추가한 후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다시 그 안에 </a:t>
            </a:r>
            <a:r>
              <a:rPr lang="en-US" altLang="ko-KR" dirty="0" smtClean="0">
                <a:sym typeface="Wingdings" panose="05000000000000000000" pitchFamily="2" charset="2"/>
              </a:rPr>
              <a:t>ImageView</a:t>
            </a:r>
            <a:r>
              <a:rPr lang="ko-KR" altLang="en-US" dirty="0" smtClean="0">
                <a:sym typeface="Wingdings" panose="05000000000000000000" pitchFamily="2" charset="2"/>
              </a:rPr>
              <a:t>를 추가하십시오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en-US" altLang="ko-KR" dirty="0" err="1" smtClean="0">
                <a:sym typeface="Wingdings" panose="05000000000000000000" pitchFamily="2" charset="2"/>
              </a:rPr>
              <a:t>HorizontalScrollView</a:t>
            </a:r>
            <a:r>
              <a:rPr lang="ko-KR" altLang="en-US" dirty="0" smtClean="0">
                <a:sym typeface="Wingdings" panose="05000000000000000000" pitchFamily="2" charset="2"/>
              </a:rPr>
              <a:t>와 </a:t>
            </a:r>
            <a:r>
              <a:rPr lang="en-US" altLang="ko-KR" dirty="0" smtClean="0">
                <a:sym typeface="Wingdings" panose="05000000000000000000" pitchFamily="2" charset="2"/>
              </a:rPr>
              <a:t>ScrollView</a:t>
            </a:r>
            <a:r>
              <a:rPr lang="ko-KR" altLang="en-US" dirty="0" smtClean="0">
                <a:sym typeface="Wingdings" panose="05000000000000000000" pitchFamily="2" charset="2"/>
              </a:rPr>
              <a:t>를 추가할 때 디폴트로 추가되는 </a:t>
            </a:r>
            <a:r>
              <a:rPr lang="en-US" altLang="ko-KR" dirty="0" smtClean="0">
                <a:sym typeface="Wingdings" panose="05000000000000000000" pitchFamily="2" charset="2"/>
              </a:rPr>
              <a:t>LinearLayout</a:t>
            </a:r>
            <a:r>
              <a:rPr lang="ko-KR" altLang="en-US" dirty="0" smtClean="0">
                <a:sym typeface="Wingdings" panose="05000000000000000000" pitchFamily="2" charset="2"/>
              </a:rPr>
              <a:t>은 삭제하십시오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여기서 우리는 </a:t>
            </a:r>
            <a:r>
              <a:rPr lang="en-US" altLang="ko-KR" dirty="0" smtClean="0">
                <a:sym typeface="Wingdings" panose="05000000000000000000" pitchFamily="2" charset="2"/>
              </a:rPr>
              <a:t>ImageView</a:t>
            </a:r>
            <a:r>
              <a:rPr lang="ko-KR" altLang="en-US" dirty="0" smtClean="0">
                <a:sym typeface="Wingdings" panose="05000000000000000000" pitchFamily="2" charset="2"/>
              </a:rPr>
              <a:t>를 사용하므로</a:t>
            </a:r>
            <a:r>
              <a:rPr lang="en-US" altLang="ko-KR" dirty="0" smtClean="0">
                <a:sym typeface="Wingdings" panose="05000000000000000000" pitchFamily="2" charset="2"/>
              </a:rPr>
              <a:t>, LinearLayout</a:t>
            </a:r>
            <a:r>
              <a:rPr lang="ko-KR" altLang="en-US" dirty="0" smtClean="0">
                <a:sym typeface="Wingdings" panose="05000000000000000000" pitchFamily="2" charset="2"/>
              </a:rPr>
              <a:t>은 필요가 없습니다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ImageView</a:t>
            </a:r>
            <a:r>
              <a:rPr lang="ko-KR" altLang="en-US" dirty="0" smtClean="0">
                <a:sym typeface="Wingdings" panose="05000000000000000000" pitchFamily="2" charset="2"/>
              </a:rPr>
              <a:t>를 추가하면</a:t>
            </a:r>
            <a:r>
              <a:rPr lang="en-US" altLang="ko-KR" dirty="0" smtClean="0">
                <a:sym typeface="Wingdings" panose="05000000000000000000" pitchFamily="2" charset="2"/>
              </a:rPr>
              <a:t>, id</a:t>
            </a:r>
            <a:r>
              <a:rPr lang="ko-KR" altLang="en-US" dirty="0" smtClean="0">
                <a:sym typeface="Wingdings" panose="05000000000000000000" pitchFamily="2" charset="2"/>
              </a:rPr>
              <a:t>가 자동으로 설정되지만</a:t>
            </a:r>
            <a:r>
              <a:rPr lang="en-US" altLang="ko-KR" dirty="0" smtClean="0">
                <a:sym typeface="Wingdings" panose="05000000000000000000" pitchFamily="2" charset="2"/>
              </a:rPr>
              <a:t>, ScrollView</a:t>
            </a:r>
            <a:r>
              <a:rPr lang="ko-KR" altLang="en-US" dirty="0">
                <a:sym typeface="Wingdings" panose="05000000000000000000" pitchFamily="2" charset="2"/>
              </a:rPr>
              <a:t>는</a:t>
            </a:r>
            <a:r>
              <a:rPr lang="en-US" altLang="ko-KR" dirty="0" smtClean="0">
                <a:sym typeface="Wingdings" panose="05000000000000000000" pitchFamily="2" charset="2"/>
              </a:rPr>
              <a:t>, id</a:t>
            </a:r>
            <a:r>
              <a:rPr lang="ko-KR" altLang="en-US" dirty="0" smtClean="0">
                <a:sym typeface="Wingdings" panose="05000000000000000000" pitchFamily="2" charset="2"/>
              </a:rPr>
              <a:t>가 자동으로 부여되지 않으므로</a:t>
            </a:r>
            <a:r>
              <a:rPr lang="en-US" altLang="ko-KR" dirty="0" smtClean="0">
                <a:sym typeface="Wingdings" panose="05000000000000000000" pitchFamily="2" charset="2"/>
              </a:rPr>
              <a:t>, id=</a:t>
            </a:r>
            <a:r>
              <a:rPr lang="en-US" altLang="ko-KR" dirty="0" err="1" smtClean="0">
                <a:sym typeface="Wingdings" panose="05000000000000000000" pitchFamily="2" charset="2"/>
              </a:rPr>
              <a:t>scrollView</a:t>
            </a:r>
            <a:r>
              <a:rPr lang="ko-KR" altLang="en-US" dirty="0" smtClean="0">
                <a:sym typeface="Wingdings" panose="05000000000000000000" pitchFamily="2" charset="2"/>
              </a:rPr>
              <a:t>로 설정하십시오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sz="1200" dirty="0" smtClean="0">
              <a:latin typeface="Consolas" panose="020B0609020204030204" pitchFamily="49" charset="0"/>
              <a:sym typeface="Wingdings" panose="05000000000000000000" pitchFamily="2" charset="2"/>
            </a:endParaRPr>
          </a:p>
          <a:p>
            <a:endParaRPr lang="en-US" altLang="ko-KR" sz="1200" dirty="0">
              <a:latin typeface="Consolas" panose="020B0609020204030204" pitchFamily="49" charset="0"/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70</a:t>
            </a:fld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423" y="3501008"/>
            <a:ext cx="3158117" cy="2304256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5602727" y="3162996"/>
            <a:ext cx="6098485" cy="35394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Consolas" panose="020B0609020204030204" pitchFamily="49" charset="0"/>
              </a:rPr>
              <a:t> </a:t>
            </a:r>
            <a:r>
              <a:rPr lang="en-US" altLang="ko-KR" sz="1400" dirty="0" smtClean="0">
                <a:latin typeface="Consolas" panose="020B0609020204030204" pitchFamily="49" charset="0"/>
              </a:rPr>
              <a:t>   &lt;</a:t>
            </a:r>
            <a:r>
              <a:rPr lang="en-US" altLang="ko-KR" sz="1400" dirty="0" err="1">
                <a:latin typeface="Consolas" panose="020B0609020204030204" pitchFamily="49" charset="0"/>
              </a:rPr>
              <a:t>HorizontalScrollView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android:layout_width="match_parent"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android:layout_height="match_parent"&gt;</a:t>
            </a: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&lt;ScrollView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android:id=</a:t>
            </a:r>
            <a:r>
              <a:rPr lang="en-US" altLang="ko-KR" sz="1400" dirty="0">
                <a:solidFill>
                  <a:srgbClr val="C00000"/>
                </a:solidFill>
                <a:latin typeface="Consolas" panose="020B0609020204030204" pitchFamily="49" charset="0"/>
              </a:rPr>
              <a:t>"@+id/</a:t>
            </a:r>
            <a:r>
              <a:rPr lang="en-US" altLang="ko-KR" sz="1400" dirty="0" err="1">
                <a:solidFill>
                  <a:srgbClr val="C00000"/>
                </a:solidFill>
                <a:latin typeface="Consolas" panose="020B0609020204030204" pitchFamily="49" charset="0"/>
              </a:rPr>
              <a:t>scrollView</a:t>
            </a:r>
            <a:r>
              <a:rPr lang="en-US" altLang="ko-KR" sz="1400" dirty="0">
                <a:solidFill>
                  <a:srgbClr val="C00000"/>
                </a:solidFill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android:layout_width="match_parent"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android:layout_height="match_parent"&gt;</a:t>
            </a: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&lt;ImageView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    android:id="@+id/imageView"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    android:layout_width="match_parent"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    android:layout_height="wrap_content"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app:srcCompat</a:t>
            </a:r>
            <a:r>
              <a:rPr lang="en-US" altLang="ko-KR" sz="1400" dirty="0">
                <a:latin typeface="Consolas" panose="020B0609020204030204" pitchFamily="49" charset="0"/>
              </a:rPr>
              <a:t>="@drawable/image01" /&gt;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&lt;/ScrollView&gt;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&lt;/</a:t>
            </a:r>
            <a:r>
              <a:rPr lang="en-US" altLang="ko-KR" sz="1400" dirty="0" err="1">
                <a:latin typeface="Consolas" panose="020B0609020204030204" pitchFamily="49" charset="0"/>
              </a:rPr>
              <a:t>HorizontalScrollView</a:t>
            </a:r>
            <a:r>
              <a:rPr lang="en-US" altLang="ko-KR" sz="1400" dirty="0">
                <a:latin typeface="Consolas" panose="020B0609020204030204" pitchFamily="49" charset="0"/>
              </a:rPr>
              <a:t>&gt;</a:t>
            </a:r>
            <a:endParaRPr lang="ko-KR" altLang="en-US" sz="1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1141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02-6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ScrollView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스크롤뷰 실습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activity_main.xml</a:t>
            </a:r>
            <a:endParaRPr lang="en-US" altLang="ko-KR" dirty="0">
              <a:solidFill>
                <a:srgbClr val="C00000"/>
              </a:solidFill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71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447394" y="813378"/>
            <a:ext cx="8168886" cy="30469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</a:rPr>
              <a:t> </a:t>
            </a:r>
            <a:r>
              <a:rPr lang="en-US" altLang="ko-KR" sz="1600" dirty="0" smtClean="0">
                <a:latin typeface="Consolas" panose="020B0609020204030204" pitchFamily="49" charset="0"/>
              </a:rPr>
              <a:t>... 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xmlns:tools</a:t>
            </a:r>
            <a:r>
              <a:rPr lang="en-US" altLang="ko-KR" sz="1600" dirty="0">
                <a:latin typeface="Consolas" panose="020B0609020204030204" pitchFamily="49" charset="0"/>
              </a:rPr>
              <a:t>="http://schemas.android.com/tools"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android:layout_width="</a:t>
            </a:r>
            <a:r>
              <a:rPr lang="en-US" altLang="ko-KR" sz="1600" dirty="0" err="1">
                <a:latin typeface="Consolas" panose="020B0609020204030204" pitchFamily="49" charset="0"/>
              </a:rPr>
              <a:t>match_parent</a:t>
            </a:r>
            <a:r>
              <a:rPr lang="en-US" altLang="ko-KR" sz="1600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android:layout_height="</a:t>
            </a:r>
            <a:r>
              <a:rPr lang="en-US" altLang="ko-KR" sz="1600" dirty="0" err="1">
                <a:latin typeface="Consolas" panose="020B0609020204030204" pitchFamily="49" charset="0"/>
              </a:rPr>
              <a:t>match_parent</a:t>
            </a:r>
            <a:r>
              <a:rPr lang="en-US" altLang="ko-KR" sz="1600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android:orientation="vertical"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</a:t>
            </a:r>
            <a:r>
              <a:rPr lang="en-US" altLang="ko-KR" sz="1600" dirty="0" err="1">
                <a:latin typeface="Consolas" panose="020B0609020204030204" pitchFamily="49" charset="0"/>
              </a:rPr>
              <a:t>tools:context</a:t>
            </a:r>
            <a:r>
              <a:rPr lang="en-US" altLang="ko-KR" sz="1600" dirty="0">
                <a:latin typeface="Consolas" panose="020B0609020204030204" pitchFamily="49" charset="0"/>
              </a:rPr>
              <a:t>=".MainActivity"&gt;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&lt;Button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android:id="@+id/button"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android:layout_width="wrap_content"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android:layout_height="wrap_content"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android:layout_gravity="center"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 err="1">
                <a:latin typeface="Consolas" panose="020B0609020204030204" pitchFamily="49" charset="0"/>
              </a:rPr>
              <a:t>android:onClick</a:t>
            </a:r>
            <a:r>
              <a:rPr lang="en-US" altLang="ko-KR" sz="1600" dirty="0">
                <a:latin typeface="Consolas" panose="020B0609020204030204" pitchFamily="49" charset="0"/>
              </a:rPr>
              <a:t>="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onButtonClicked</a:t>
            </a:r>
            <a:r>
              <a:rPr lang="en-US" altLang="ko-KR" sz="1600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android:text="</a:t>
            </a:r>
            <a:r>
              <a:rPr lang="ko-KR" altLang="en-US" sz="1600" dirty="0">
                <a:latin typeface="Consolas" panose="020B0609020204030204" pitchFamily="49" charset="0"/>
              </a:rPr>
              <a:t>이미지 </a:t>
            </a:r>
            <a:r>
              <a:rPr lang="ko-KR" altLang="en-US" sz="1600" dirty="0" smtClean="0">
                <a:latin typeface="Consolas" panose="020B0609020204030204" pitchFamily="49" charset="0"/>
              </a:rPr>
              <a:t>바꾸기</a:t>
            </a:r>
            <a:r>
              <a:rPr lang="en-US" altLang="ko-KR" sz="1600" dirty="0">
                <a:latin typeface="Consolas" panose="020B0609020204030204" pitchFamily="49" charset="0"/>
              </a:rPr>
              <a:t>" /&gt;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5807968" y="2710878"/>
            <a:ext cx="6248400" cy="378565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</a:rPr>
              <a:t> </a:t>
            </a:r>
            <a:r>
              <a:rPr lang="en-US" altLang="ko-KR" sz="1600" dirty="0" smtClean="0">
                <a:latin typeface="Consolas" panose="020B0609020204030204" pitchFamily="49" charset="0"/>
              </a:rPr>
              <a:t>   &lt;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HorizontalScrollView</a:t>
            </a:r>
            <a:endParaRPr lang="en-US" altLang="ko-KR" sz="1600" dirty="0" smtClean="0">
              <a:latin typeface="Consolas" panose="020B0609020204030204" pitchFamily="49" charset="0"/>
            </a:endParaRPr>
          </a:p>
          <a:p>
            <a:endParaRPr lang="en-US" altLang="ko-KR" sz="1600" dirty="0" smtClean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</a:t>
            </a:r>
            <a:r>
              <a:rPr lang="en-US" altLang="ko-KR" sz="1600" dirty="0" smtClean="0">
                <a:latin typeface="Consolas" panose="020B0609020204030204" pitchFamily="49" charset="0"/>
              </a:rPr>
              <a:t>       android:layout_width</a:t>
            </a:r>
            <a:r>
              <a:rPr lang="en-US" altLang="ko-KR" sz="1600" dirty="0">
                <a:latin typeface="Consolas" panose="020B0609020204030204" pitchFamily="49" charset="0"/>
              </a:rPr>
              <a:t>="match_parent"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android:layout_height="</a:t>
            </a:r>
            <a:r>
              <a:rPr lang="en-US" altLang="ko-KR" sz="1600" dirty="0" err="1">
                <a:latin typeface="Consolas" panose="020B0609020204030204" pitchFamily="49" charset="0"/>
              </a:rPr>
              <a:t>match_parent</a:t>
            </a:r>
            <a:r>
              <a:rPr lang="en-US" altLang="ko-KR" sz="1600" dirty="0">
                <a:latin typeface="Consolas" panose="020B0609020204030204" pitchFamily="49" charset="0"/>
              </a:rPr>
              <a:t>"&gt;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>
                <a:solidFill>
                  <a:srgbClr val="C0000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600" dirty="0" smtClean="0">
                <a:solidFill>
                  <a:srgbClr val="C00000"/>
                </a:solidFill>
                <a:latin typeface="Consolas" panose="020B0609020204030204" pitchFamily="49" charset="0"/>
              </a:rPr>
              <a:t>ScrollView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       android:id</a:t>
            </a:r>
            <a:r>
              <a:rPr lang="en-US" altLang="ko-KR" sz="1600" dirty="0">
                <a:latin typeface="Consolas" panose="020B0609020204030204" pitchFamily="49" charset="0"/>
              </a:rPr>
              <a:t>="@+id/</a:t>
            </a:r>
            <a:r>
              <a:rPr lang="en-US" altLang="ko-KR" sz="1600" dirty="0" err="1">
                <a:latin typeface="Consolas" panose="020B0609020204030204" pitchFamily="49" charset="0"/>
              </a:rPr>
              <a:t>scrollView</a:t>
            </a:r>
            <a:r>
              <a:rPr lang="en-US" altLang="ko-KR" sz="1600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android:layout_width="</a:t>
            </a:r>
            <a:r>
              <a:rPr lang="en-US" altLang="ko-KR" sz="1600" dirty="0" err="1">
                <a:latin typeface="Consolas" panose="020B0609020204030204" pitchFamily="49" charset="0"/>
              </a:rPr>
              <a:t>match_parent</a:t>
            </a:r>
            <a:r>
              <a:rPr lang="en-US" altLang="ko-KR" sz="1600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android:layout_height="</a:t>
            </a:r>
            <a:r>
              <a:rPr lang="en-US" altLang="ko-KR" sz="1600" dirty="0" err="1">
                <a:latin typeface="Consolas" panose="020B0609020204030204" pitchFamily="49" charset="0"/>
              </a:rPr>
              <a:t>match_parent</a:t>
            </a:r>
            <a:r>
              <a:rPr lang="en-US" altLang="ko-KR" sz="1600" dirty="0" smtClean="0">
                <a:latin typeface="Consolas" panose="020B0609020204030204" pitchFamily="49" charset="0"/>
              </a:rPr>
              <a:t>"&gt;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&lt;</a:t>
            </a:r>
            <a:r>
              <a:rPr lang="en-US" altLang="ko-KR" sz="1600" dirty="0" err="1">
                <a:latin typeface="Consolas" panose="020B0609020204030204" pitchFamily="49" charset="0"/>
              </a:rPr>
              <a:t>ImageView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    android:id="@+</a:t>
            </a:r>
            <a:r>
              <a:rPr lang="en-US" altLang="ko-KR" sz="1600" dirty="0" smtClean="0">
                <a:latin typeface="Consolas" panose="020B0609020204030204" pitchFamily="49" charset="0"/>
              </a:rPr>
              <a:t>id/imageView"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    android:layout_width="wrap_content"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    android:layout_height="wrap_content</a:t>
            </a:r>
            <a:r>
              <a:rPr lang="en-US" altLang="ko-KR" sz="1600" dirty="0" smtClean="0">
                <a:latin typeface="Consolas" panose="020B0609020204030204" pitchFamily="49" charset="0"/>
              </a:rPr>
              <a:t>"</a:t>
            </a:r>
            <a:r>
              <a:rPr lang="en-US" altLang="ko-KR" sz="1600" dirty="0" smtClean="0">
                <a:solidFill>
                  <a:srgbClr val="C00000"/>
                </a:solidFill>
                <a:latin typeface="Consolas" panose="020B0609020204030204" pitchFamily="49" charset="0"/>
              </a:rPr>
              <a:t>/&gt;</a:t>
            </a:r>
            <a:endParaRPr lang="en-US" altLang="ko-KR" sz="1600" dirty="0">
              <a:solidFill>
                <a:srgbClr val="C00000"/>
              </a:solidFill>
              <a:latin typeface="Consolas" panose="020B0609020204030204" pitchFamily="49" charset="0"/>
            </a:endParaRP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   </a:t>
            </a:r>
            <a:r>
              <a:rPr lang="en-US" altLang="ko-KR" sz="1600" dirty="0" smtClean="0">
                <a:solidFill>
                  <a:srgbClr val="C0000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600" dirty="0">
                <a:solidFill>
                  <a:srgbClr val="C00000"/>
                </a:solidFill>
                <a:latin typeface="Consolas" panose="020B0609020204030204" pitchFamily="49" charset="0"/>
              </a:rPr>
              <a:t>ScrollView&gt;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</a:t>
            </a:r>
            <a:r>
              <a:rPr lang="en-US" altLang="ko-KR" sz="1600" dirty="0" smtClean="0">
                <a:latin typeface="Consolas" panose="020B0609020204030204" pitchFamily="49" charset="0"/>
              </a:rPr>
              <a:t> &lt;/</a:t>
            </a:r>
            <a:r>
              <a:rPr lang="en-US" altLang="ko-KR" sz="1600" dirty="0" err="1">
                <a:latin typeface="Consolas" panose="020B0609020204030204" pitchFamily="49" charset="0"/>
              </a:rPr>
              <a:t>HorizontalScrollView</a:t>
            </a:r>
            <a:r>
              <a:rPr lang="en-US" altLang="ko-KR" sz="1600" dirty="0"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&lt;/LinearLayout&gt;</a:t>
            </a:r>
            <a:endParaRPr lang="ko-KR" altLang="en-US" sz="1600" dirty="0">
              <a:latin typeface="Consolas" panose="020B0609020204030204" pitchFamily="49" charset="0"/>
            </a:endParaRPr>
          </a:p>
        </p:txBody>
      </p:sp>
      <p:cxnSp>
        <p:nvCxnSpPr>
          <p:cNvPr id="10" name="직선 화살표 연결선 9"/>
          <p:cNvCxnSpPr/>
          <p:nvPr/>
        </p:nvCxnSpPr>
        <p:spPr>
          <a:xfrm flipH="1">
            <a:off x="5303912" y="1587079"/>
            <a:ext cx="593122" cy="76180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5897034" y="1417802"/>
            <a:ext cx="198002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 smtClean="0">
                <a:solidFill>
                  <a:srgbClr val="C00000"/>
                </a:solidFill>
              </a:rPr>
              <a:t>[</a:t>
            </a:r>
            <a:r>
              <a:rPr lang="ko-KR" altLang="en-US" sz="1600" dirty="0" smtClean="0">
                <a:solidFill>
                  <a:srgbClr val="C00000"/>
                </a:solidFill>
              </a:rPr>
              <a:t>이미지 바꾸기</a:t>
            </a:r>
            <a:r>
              <a:rPr lang="en-US" altLang="ko-KR" sz="1600" dirty="0" smtClean="0">
                <a:solidFill>
                  <a:srgbClr val="C00000"/>
                </a:solidFill>
              </a:rPr>
              <a:t>]</a:t>
            </a:r>
            <a:r>
              <a:rPr lang="ko-KR" altLang="en-US" sz="1600" dirty="0" smtClean="0">
                <a:solidFill>
                  <a:srgbClr val="C00000"/>
                </a:solidFill>
              </a:rPr>
              <a:t> 버튼</a:t>
            </a:r>
            <a:endParaRPr lang="ko-KR" altLang="en-US" sz="1600" dirty="0">
              <a:solidFill>
                <a:srgbClr val="C00000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143672" y="4029643"/>
            <a:ext cx="26613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 smtClean="0">
                <a:solidFill>
                  <a:srgbClr val="C00000"/>
                </a:solidFill>
              </a:rPr>
              <a:t>수평 스크롤을 위한 스크롤뷰</a:t>
            </a:r>
            <a:endParaRPr lang="ko-KR" altLang="en-US" sz="1600" dirty="0">
              <a:solidFill>
                <a:srgbClr val="C00000"/>
              </a:solidFill>
            </a:endParaRPr>
          </a:p>
        </p:txBody>
      </p:sp>
      <p:cxnSp>
        <p:nvCxnSpPr>
          <p:cNvPr id="16" name="직선 화살표 연결선 15"/>
          <p:cNvCxnSpPr/>
          <p:nvPr/>
        </p:nvCxnSpPr>
        <p:spPr>
          <a:xfrm flipV="1">
            <a:off x="5804978" y="3011402"/>
            <a:ext cx="507046" cy="101219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3143672" y="4439919"/>
            <a:ext cx="26613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 smtClean="0">
                <a:solidFill>
                  <a:srgbClr val="C00000"/>
                </a:solidFill>
              </a:rPr>
              <a:t>수직 스크롤을 위한 스크롤뷰</a:t>
            </a:r>
            <a:endParaRPr lang="ko-KR" altLang="en-US" sz="1600" dirty="0">
              <a:solidFill>
                <a:srgbClr val="C00000"/>
              </a:solidFill>
            </a:endParaRPr>
          </a:p>
        </p:txBody>
      </p:sp>
      <p:cxnSp>
        <p:nvCxnSpPr>
          <p:cNvPr id="18" name="직선 화살표 연결선 17"/>
          <p:cNvCxnSpPr/>
          <p:nvPr/>
        </p:nvCxnSpPr>
        <p:spPr>
          <a:xfrm flipV="1">
            <a:off x="5804978" y="3873825"/>
            <a:ext cx="795078" cy="69791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3143672" y="4849488"/>
            <a:ext cx="260520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 smtClean="0">
                <a:solidFill>
                  <a:srgbClr val="C00000"/>
                </a:solidFill>
              </a:rPr>
              <a:t>이미지를 보여주는 이미지뷰</a:t>
            </a:r>
            <a:endParaRPr lang="ko-KR" altLang="en-US" sz="1600" dirty="0">
              <a:solidFill>
                <a:srgbClr val="C00000"/>
              </a:solidFill>
            </a:endParaRPr>
          </a:p>
        </p:txBody>
      </p:sp>
      <p:cxnSp>
        <p:nvCxnSpPr>
          <p:cNvPr id="20" name="직선 화살표 연결선 19"/>
          <p:cNvCxnSpPr>
            <a:stCxn id="19" idx="3"/>
          </p:cNvCxnSpPr>
          <p:nvPr/>
        </p:nvCxnSpPr>
        <p:spPr>
          <a:xfrm flipV="1">
            <a:off x="5748872" y="4810845"/>
            <a:ext cx="1355240" cy="20792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내용 개체 틀 2"/>
          <p:cNvSpPr txBox="1">
            <a:spLocks/>
          </p:cNvSpPr>
          <p:nvPr/>
        </p:nvSpPr>
        <p:spPr>
          <a:xfrm>
            <a:off x="551384" y="5677364"/>
            <a:ext cx="4634788" cy="576064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vert="horz" rtlCol="0">
            <a:normAutofit fontScale="77500" lnSpcReduction="20000"/>
          </a:bodyPr>
          <a:lstStyle>
            <a:lvl1pPr marL="342900" indent="-3429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0" sz="18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742950" indent="-28575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85000"/>
              <a:buFont typeface="Wingdings" panose="05000000000000000000" pitchFamily="2" charset="2"/>
              <a:buChar char="§"/>
              <a:defRPr kumimoji="0" sz="18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14300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80000"/>
              <a:buFont typeface="Wingdings" panose="05000000000000000000" pitchFamily="2" charset="2"/>
              <a:buChar char="§"/>
              <a:defRPr kumimoji="0" sz="16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600200" indent="-228600" algn="l" rtl="0" eaLnBrk="1" latinLnBrk="0" hangingPunct="1">
              <a:spcBef>
                <a:spcPct val="20000"/>
              </a:spcBef>
              <a:buClr>
                <a:schemeClr val="accent5"/>
              </a:buClr>
              <a:buSzPct val="75000"/>
              <a:buFont typeface="Wingdings" panose="05000000000000000000" pitchFamily="2" charset="2"/>
              <a:buChar char="§"/>
              <a:defRPr kumimoji="0" sz="16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2057400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70000"/>
              <a:buFont typeface="Wingdings" panose="05000000000000000000" pitchFamily="2" charset="2"/>
              <a:buChar char="§"/>
              <a:defRPr kumimoji="0" sz="16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rtl="0" eaLnBrk="1" latinLnBrk="1" hangingPunct="1">
              <a:spcBef>
                <a:spcPct val="20000"/>
              </a:spcBef>
              <a:buClr>
                <a:schemeClr val="tx2"/>
              </a:buClr>
              <a:buSzPct val="60000"/>
              <a:buFont typeface="Wingdings"/>
              <a:buChar char="u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latinLnBrk="1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"/>
              <a:buChar char="u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latinLnBrk="1" hangingPunct="1">
              <a:spcBef>
                <a:spcPct val="20000"/>
              </a:spcBef>
              <a:buClr>
                <a:schemeClr val="accent2"/>
              </a:buClr>
              <a:buSzPct val="55000"/>
              <a:buFont typeface="Wingdings"/>
              <a:buChar char="u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SzPct val="50000"/>
              <a:buFont typeface="Wingdings"/>
              <a:buChar char="u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600" dirty="0" smtClean="0">
                <a:sym typeface="Wingdings" panose="05000000000000000000" pitchFamily="2" charset="2"/>
              </a:rPr>
              <a:t>Button</a:t>
            </a:r>
            <a:r>
              <a:rPr lang="ko-KR" altLang="en-US" sz="1600" dirty="0" smtClean="0">
                <a:sym typeface="Wingdings" panose="05000000000000000000" pitchFamily="2" charset="2"/>
              </a:rPr>
              <a:t>과 </a:t>
            </a:r>
            <a:r>
              <a:rPr lang="en-US" altLang="ko-KR" sz="1600" dirty="0" err="1" smtClean="0">
                <a:sym typeface="Wingdings" panose="05000000000000000000" pitchFamily="2" charset="2"/>
              </a:rPr>
              <a:t>HorizontalScrollView</a:t>
            </a:r>
            <a:r>
              <a:rPr lang="ko-KR" altLang="en-US" sz="1600" dirty="0" smtClean="0">
                <a:sym typeface="Wingdings" panose="05000000000000000000" pitchFamily="2" charset="2"/>
              </a:rPr>
              <a:t>가 같은 </a:t>
            </a:r>
            <a:r>
              <a:rPr lang="en-US" altLang="ko-KR" sz="1600" dirty="0" smtClean="0">
                <a:sym typeface="Wingdings" panose="05000000000000000000" pitchFamily="2" charset="2"/>
              </a:rPr>
              <a:t>level</a:t>
            </a:r>
            <a:r>
              <a:rPr lang="ko-KR" altLang="en-US" sz="1600" dirty="0" smtClean="0">
                <a:sym typeface="Wingdings" panose="05000000000000000000" pitchFamily="2" charset="2"/>
              </a:rPr>
              <a:t>에 있고</a:t>
            </a:r>
            <a:r>
              <a:rPr lang="en-US" altLang="ko-KR" sz="1600" dirty="0" smtClean="0">
                <a:sym typeface="Wingdings" panose="05000000000000000000" pitchFamily="2" charset="2"/>
              </a:rPr>
              <a:t>, ScrollView</a:t>
            </a:r>
            <a:r>
              <a:rPr lang="ko-KR" altLang="en-US" sz="1600" dirty="0" smtClean="0">
                <a:sym typeface="Wingdings" panose="05000000000000000000" pitchFamily="2" charset="2"/>
              </a:rPr>
              <a:t>와 </a:t>
            </a:r>
            <a:r>
              <a:rPr lang="en-US" altLang="ko-KR" sz="1600" dirty="0" err="1" smtClean="0">
                <a:sym typeface="Wingdings" panose="05000000000000000000" pitchFamily="2" charset="2"/>
              </a:rPr>
              <a:t>ImageView</a:t>
            </a:r>
            <a:r>
              <a:rPr lang="en-US" altLang="ko-KR" sz="1600" dirty="0" smtClean="0">
                <a:sym typeface="Wingdings" panose="05000000000000000000" pitchFamily="2" charset="2"/>
              </a:rPr>
              <a:t> </a:t>
            </a:r>
            <a:r>
              <a:rPr lang="ko-KR" altLang="en-US" sz="1600" dirty="0" smtClean="0">
                <a:sym typeface="Wingdings" panose="05000000000000000000" pitchFamily="2" charset="2"/>
              </a:rPr>
              <a:t>하나씩 그 안에 차례대로 있는 것에 유의하세요</a:t>
            </a:r>
            <a:endParaRPr lang="en-US" altLang="ko-KR" sz="1600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ko-KR" altLang="en-US" sz="1600" dirty="0" smtClean="0">
                <a:sym typeface="Wingdings" panose="05000000000000000000" pitchFamily="2" charset="2"/>
              </a:rPr>
              <a:t>단계별로 코드에서 입력하는 것이 더 쉬울 수도 있습니다</a:t>
            </a:r>
            <a:r>
              <a:rPr lang="en-US" altLang="ko-KR" sz="1600" dirty="0" smtClean="0">
                <a:sym typeface="Wingdings" panose="05000000000000000000" pitchFamily="2" charset="2"/>
              </a:rPr>
              <a:t>. </a:t>
            </a:r>
          </a:p>
        </p:txBody>
      </p:sp>
      <p:cxnSp>
        <p:nvCxnSpPr>
          <p:cNvPr id="21" name="직선 화살표 연결선 20"/>
          <p:cNvCxnSpPr/>
          <p:nvPr/>
        </p:nvCxnSpPr>
        <p:spPr>
          <a:xfrm flipH="1">
            <a:off x="10044433" y="2266371"/>
            <a:ext cx="576064" cy="172484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9506380" y="1994579"/>
            <a:ext cx="219483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 smtClean="0">
                <a:solidFill>
                  <a:srgbClr val="C00000"/>
                </a:solidFill>
              </a:rPr>
              <a:t>ScrollView Object ID</a:t>
            </a:r>
            <a:endParaRPr lang="ko-KR" altLang="en-US" sz="16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9464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02-6 ScrollView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스크롤뷰 실습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MainActivity.java</a:t>
            </a:r>
            <a:endParaRPr lang="en-US" altLang="ko-KR" dirty="0">
              <a:solidFill>
                <a:srgbClr val="C00000"/>
              </a:solidFill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72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447394" y="813378"/>
            <a:ext cx="9681054" cy="57554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</a:rPr>
              <a:t>package </a:t>
            </a:r>
            <a:r>
              <a:rPr lang="en-US" altLang="ko-KR" sz="1600" dirty="0" smtClean="0">
                <a:latin typeface="Consolas" panose="020B0609020204030204" pitchFamily="49" charset="0"/>
              </a:rPr>
              <a:t>org.joy.layout;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import ...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public class </a:t>
            </a:r>
            <a:r>
              <a:rPr lang="en-US" altLang="ko-KR" sz="1600" dirty="0" err="1">
                <a:latin typeface="Consolas" panose="020B0609020204030204" pitchFamily="49" charset="0"/>
              </a:rPr>
              <a:t>MainActivity</a:t>
            </a:r>
            <a:r>
              <a:rPr lang="en-US" altLang="ko-KR" sz="1600" dirty="0">
                <a:latin typeface="Consolas" panose="020B0609020204030204" pitchFamily="49" charset="0"/>
              </a:rPr>
              <a:t> extends AppCompatActivity {</a:t>
            </a:r>
          </a:p>
          <a:p>
            <a:r>
              <a:rPr lang="en-US" altLang="ko-KR" sz="1600" dirty="0">
                <a:solidFill>
                  <a:srgbClr val="C00000"/>
                </a:solidFill>
                <a:latin typeface="Consolas" panose="020B0609020204030204" pitchFamily="49" charset="0"/>
              </a:rPr>
              <a:t>    ScrollView </a:t>
            </a:r>
            <a:r>
              <a:rPr lang="en-US" altLang="ko-KR" sz="1600" dirty="0" err="1">
                <a:solidFill>
                  <a:srgbClr val="C00000"/>
                </a:solidFill>
                <a:latin typeface="Consolas" panose="020B0609020204030204" pitchFamily="49" charset="0"/>
              </a:rPr>
              <a:t>scrollView</a:t>
            </a:r>
            <a:r>
              <a:rPr lang="en-US" altLang="ko-KR" sz="1600" dirty="0">
                <a:solidFill>
                  <a:srgbClr val="C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dirty="0">
                <a:solidFill>
                  <a:srgbClr val="C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600" dirty="0" err="1">
                <a:solidFill>
                  <a:srgbClr val="C00000"/>
                </a:solidFill>
                <a:latin typeface="Consolas" panose="020B0609020204030204" pitchFamily="49" charset="0"/>
              </a:rPr>
              <a:t>ImageView</a:t>
            </a:r>
            <a:r>
              <a:rPr lang="en-US" altLang="ko-KR" sz="1600" dirty="0">
                <a:solidFill>
                  <a:srgbClr val="C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dirty="0" err="1">
                <a:solidFill>
                  <a:srgbClr val="C00000"/>
                </a:solidFill>
                <a:latin typeface="Consolas" panose="020B0609020204030204" pitchFamily="49" charset="0"/>
              </a:rPr>
              <a:t>imageView</a:t>
            </a:r>
            <a:r>
              <a:rPr lang="en-US" altLang="ko-KR" sz="1600" dirty="0">
                <a:solidFill>
                  <a:srgbClr val="C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dirty="0">
                <a:solidFill>
                  <a:srgbClr val="C00000"/>
                </a:solidFill>
                <a:latin typeface="Consolas" panose="020B0609020204030204" pitchFamily="49" charset="0"/>
              </a:rPr>
              <a:t>    BitmapDrawable bitmap</a:t>
            </a:r>
            <a:r>
              <a:rPr lang="en-US" altLang="ko-KR" sz="1600" dirty="0" smtClean="0">
                <a:solidFill>
                  <a:srgbClr val="C00000"/>
                </a:solidFill>
                <a:latin typeface="Consolas" panose="020B0609020204030204" pitchFamily="49" charset="0"/>
              </a:rPr>
              <a:t>;</a:t>
            </a:r>
            <a:r>
              <a:rPr lang="en-US" altLang="ko-KR" sz="1600" dirty="0" smtClean="0">
                <a:latin typeface="Consolas" panose="020B0609020204030204" pitchFamily="49" charset="0"/>
              </a:rPr>
              <a:t/>
            </a:r>
            <a:br>
              <a:rPr lang="en-US" altLang="ko-KR" sz="1600" dirty="0" smtClean="0">
                <a:latin typeface="Consolas" panose="020B0609020204030204" pitchFamily="49" charset="0"/>
              </a:rPr>
            </a:b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@Override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protected void onCreate(Bundle savedInstanceState)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super.onCreate(savedInstanceState);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setContentView(</a:t>
            </a:r>
            <a:r>
              <a:rPr lang="en-US" altLang="ko-KR" sz="1600" dirty="0" err="1">
                <a:latin typeface="Consolas" panose="020B0609020204030204" pitchFamily="49" charset="0"/>
              </a:rPr>
              <a:t>R.layout.activity_main</a:t>
            </a:r>
            <a:r>
              <a:rPr lang="en-US" altLang="ko-KR" sz="1600" dirty="0" smtClean="0">
                <a:latin typeface="Consolas" panose="020B0609020204030204" pitchFamily="49" charset="0"/>
              </a:rPr>
              <a:t>);</a:t>
            </a: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   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scrollView</a:t>
            </a:r>
            <a:r>
              <a:rPr lang="en-US" altLang="ko-KR" sz="1600" dirty="0" smtClean="0">
                <a:latin typeface="Consolas" panose="020B0609020204030204" pitchFamily="49" charset="0"/>
              </a:rPr>
              <a:t> = findViewById(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R.id.scrollView</a:t>
            </a:r>
            <a:r>
              <a:rPr lang="en-US" altLang="ko-KR" sz="1600" dirty="0" smtClean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   imageView = findViewById(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R.id.imageView</a:t>
            </a:r>
            <a:r>
              <a:rPr lang="en-US" altLang="ko-KR" sz="1600" dirty="0" smtClean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   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scrollView.setHorizontalScrollBarEnabled</a:t>
            </a:r>
            <a:r>
              <a:rPr lang="en-US" altLang="ko-KR" sz="1600" dirty="0" smtClean="0">
                <a:latin typeface="Consolas" panose="020B0609020204030204" pitchFamily="49" charset="0"/>
              </a:rPr>
              <a:t>(true);</a:t>
            </a:r>
          </a:p>
          <a:p>
            <a:endParaRPr lang="en-US" altLang="ko-KR" sz="1600" dirty="0" smtClean="0">
              <a:latin typeface="Consolas" panose="020B0609020204030204" pitchFamily="49" charset="0"/>
            </a:endParaRP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   </a:t>
            </a:r>
            <a:r>
              <a:rPr lang="en-US" altLang="ko-KR" sz="1600" dirty="0">
                <a:latin typeface="Consolas" panose="020B0609020204030204" pitchFamily="49" charset="0"/>
              </a:rPr>
              <a:t>Resources res = getResources();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bitmap = (</a:t>
            </a:r>
            <a:r>
              <a:rPr lang="en-US" altLang="ko-KR" sz="1600" dirty="0" err="1">
                <a:latin typeface="Consolas" panose="020B0609020204030204" pitchFamily="49" charset="0"/>
              </a:rPr>
              <a:t>BitmapDrawable</a:t>
            </a:r>
            <a:r>
              <a:rPr lang="en-US" altLang="ko-KR" sz="1600" dirty="0">
                <a:latin typeface="Consolas" panose="020B0609020204030204" pitchFamily="49" charset="0"/>
              </a:rPr>
              <a:t>) </a:t>
            </a:r>
            <a:r>
              <a:rPr lang="en-US" altLang="ko-KR" sz="1600" dirty="0" err="1">
                <a:latin typeface="Consolas" panose="020B0609020204030204" pitchFamily="49" charset="0"/>
              </a:rPr>
              <a:t>res.getDrawable</a:t>
            </a:r>
            <a:r>
              <a:rPr lang="en-US" altLang="ko-KR" sz="1600" dirty="0">
                <a:latin typeface="Consolas" panose="020B0609020204030204" pitchFamily="49" charset="0"/>
              </a:rPr>
              <a:t>(R.drawable.image01);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    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</a:t>
            </a:r>
            <a:r>
              <a:rPr lang="en-US" altLang="ko-KR" sz="1600" dirty="0" smtClean="0">
                <a:latin typeface="Consolas" panose="020B0609020204030204" pitchFamily="49" charset="0"/>
              </a:rPr>
              <a:t>       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imageView.setImageDrawable</a:t>
            </a:r>
            <a:r>
              <a:rPr lang="en-US" altLang="ko-KR" sz="1600" dirty="0" smtClean="0">
                <a:latin typeface="Consolas" panose="020B0609020204030204" pitchFamily="49" charset="0"/>
              </a:rPr>
              <a:t>(bitmap</a:t>
            </a:r>
            <a:r>
              <a:rPr lang="en-US" altLang="ko-KR" sz="16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 err="1">
                <a:latin typeface="Consolas" panose="020B0609020204030204" pitchFamily="49" charset="0"/>
              </a:rPr>
              <a:t>imageView.getLayoutParams</a:t>
            </a:r>
            <a:r>
              <a:rPr lang="en-US" altLang="ko-KR" sz="1600" dirty="0">
                <a:latin typeface="Consolas" panose="020B0609020204030204" pitchFamily="49" charset="0"/>
              </a:rPr>
              <a:t>().width = </a:t>
            </a:r>
            <a:r>
              <a:rPr lang="en-US" altLang="ko-KR" sz="1600" dirty="0" err="1">
                <a:latin typeface="Consolas" panose="020B0609020204030204" pitchFamily="49" charset="0"/>
              </a:rPr>
              <a:t>bitmap.getIntrinsicWidth</a:t>
            </a:r>
            <a:r>
              <a:rPr lang="en-US" altLang="ko-KR" sz="1600" dirty="0"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   </a:t>
            </a:r>
            <a:r>
              <a:rPr lang="en-US" altLang="ko-KR" sz="1600" dirty="0" err="1">
                <a:latin typeface="Consolas" panose="020B0609020204030204" pitchFamily="49" charset="0"/>
              </a:rPr>
              <a:t>imageView.getLayoutParams</a:t>
            </a:r>
            <a:r>
              <a:rPr lang="en-US" altLang="ko-KR" sz="1600" dirty="0">
                <a:latin typeface="Consolas" panose="020B0609020204030204" pitchFamily="49" charset="0"/>
              </a:rPr>
              <a:t>().height = </a:t>
            </a:r>
            <a:r>
              <a:rPr lang="en-US" altLang="ko-KR" sz="1600" dirty="0" err="1">
                <a:latin typeface="Consolas" panose="020B0609020204030204" pitchFamily="49" charset="0"/>
              </a:rPr>
              <a:t>bitmap.getIntrinsicHeight</a:t>
            </a:r>
            <a:r>
              <a:rPr lang="en-US" altLang="ko-KR" sz="1600" dirty="0"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</a:t>
            </a:r>
            <a:r>
              <a:rPr lang="en-US" altLang="ko-KR" sz="16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6312024" y="3572196"/>
            <a:ext cx="341471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 smtClean="0">
                <a:solidFill>
                  <a:srgbClr val="C00000"/>
                </a:solidFill>
              </a:rPr>
              <a:t>         레이아웃에 정의된 뷰 객체 참조</a:t>
            </a:r>
            <a:endParaRPr lang="ko-KR" altLang="en-US" sz="1600" dirty="0">
              <a:solidFill>
                <a:srgbClr val="C00000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816080" y="4005064"/>
            <a:ext cx="26613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 smtClean="0">
                <a:solidFill>
                  <a:srgbClr val="C00000"/>
                </a:solidFill>
              </a:rPr>
              <a:t>수평스크롤바 사용 기능 설정</a:t>
            </a:r>
            <a:endParaRPr lang="ko-KR" altLang="en-US" sz="1600" dirty="0">
              <a:solidFill>
                <a:srgbClr val="C00000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8463326" y="4682004"/>
            <a:ext cx="20281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 smtClean="0">
                <a:solidFill>
                  <a:srgbClr val="C00000"/>
                </a:solidFill>
              </a:rPr>
              <a:t>리소스의 이미지 참조</a:t>
            </a:r>
            <a:endParaRPr lang="ko-KR" altLang="en-US" sz="1600" dirty="0">
              <a:solidFill>
                <a:srgbClr val="C00000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8986435" y="5626476"/>
            <a:ext cx="315823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 smtClean="0">
                <a:solidFill>
                  <a:srgbClr val="C00000"/>
                </a:solidFill>
              </a:rPr>
              <a:t>이미지 리소스와 이미지 크기 설정</a:t>
            </a:r>
            <a:endParaRPr lang="ko-KR" altLang="en-US" sz="1600" dirty="0">
              <a:solidFill>
                <a:srgbClr val="C00000"/>
              </a:solidFill>
            </a:endParaRPr>
          </a:p>
        </p:txBody>
      </p:sp>
      <p:cxnSp>
        <p:nvCxnSpPr>
          <p:cNvPr id="14" name="직선 화살표 연결선 13"/>
          <p:cNvCxnSpPr/>
          <p:nvPr/>
        </p:nvCxnSpPr>
        <p:spPr>
          <a:xfrm flipH="1" flipV="1">
            <a:off x="7752184" y="5301208"/>
            <a:ext cx="504056" cy="7200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8256240" y="5154240"/>
            <a:ext cx="2898550" cy="338554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altLang="ko-KR" sz="1600" dirty="0" smtClean="0">
                <a:solidFill>
                  <a:srgbClr val="C00000"/>
                </a:solidFill>
              </a:rPr>
              <a:t>the actual image file name</a:t>
            </a:r>
            <a:endParaRPr lang="ko-KR" altLang="en-US" sz="16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2010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02-6 ScrollView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스크롤뷰 실습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MainActivity.java</a:t>
            </a:r>
            <a:endParaRPr lang="en-US" altLang="ko-KR" dirty="0">
              <a:solidFill>
                <a:srgbClr val="C00000"/>
              </a:solidFill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73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453100" y="908720"/>
            <a:ext cx="8739244" cy="206210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</a:rPr>
              <a:t>    </a:t>
            </a:r>
            <a:r>
              <a:rPr lang="en-US" altLang="ko-KR" sz="1600" dirty="0" smtClean="0">
                <a:latin typeface="Consolas" panose="020B0609020204030204" pitchFamily="49" charset="0"/>
              </a:rPr>
              <a:t>public </a:t>
            </a:r>
            <a:r>
              <a:rPr lang="en-US" altLang="ko-KR" sz="1600" dirty="0">
                <a:latin typeface="Consolas" panose="020B0609020204030204" pitchFamily="49" charset="0"/>
              </a:rPr>
              <a:t>void </a:t>
            </a:r>
            <a:r>
              <a:rPr lang="en-US" altLang="ko-KR" sz="1600" b="1" dirty="0" err="1" smtClean="0">
                <a:solidFill>
                  <a:srgbClr val="C00000"/>
                </a:solidFill>
                <a:latin typeface="Consolas" panose="020B0609020204030204" pitchFamily="49" charset="0"/>
              </a:rPr>
              <a:t>onButtonClicked</a:t>
            </a:r>
            <a:r>
              <a:rPr lang="en-US" altLang="ko-KR" sz="1600" dirty="0" smtClean="0">
                <a:latin typeface="Consolas" panose="020B0609020204030204" pitchFamily="49" charset="0"/>
              </a:rPr>
              <a:t>(View </a:t>
            </a:r>
            <a:r>
              <a:rPr lang="en-US" altLang="ko-KR" sz="1600" dirty="0">
                <a:latin typeface="Consolas" panose="020B0609020204030204" pitchFamily="49" charset="0"/>
              </a:rPr>
              <a:t>view) {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   Resources </a:t>
            </a:r>
            <a:r>
              <a:rPr lang="en-US" altLang="ko-KR" sz="1600" dirty="0">
                <a:latin typeface="Consolas" panose="020B0609020204030204" pitchFamily="49" charset="0"/>
              </a:rPr>
              <a:t>res = getResources();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bitmap = (</a:t>
            </a:r>
            <a:r>
              <a:rPr lang="en-US" altLang="ko-KR" sz="1600" dirty="0" err="1">
                <a:latin typeface="Consolas" panose="020B0609020204030204" pitchFamily="49" charset="0"/>
              </a:rPr>
              <a:t>BitmapDrawable</a:t>
            </a:r>
            <a:r>
              <a:rPr lang="en-US" altLang="ko-KR" sz="1600" dirty="0">
                <a:latin typeface="Consolas" panose="020B0609020204030204" pitchFamily="49" charset="0"/>
              </a:rPr>
              <a:t>) </a:t>
            </a:r>
            <a:r>
              <a:rPr lang="en-US" altLang="ko-KR" sz="1600" dirty="0" err="1">
                <a:latin typeface="Consolas" panose="020B0609020204030204" pitchFamily="49" charset="0"/>
              </a:rPr>
              <a:t>res.getDrawable</a:t>
            </a:r>
            <a:r>
              <a:rPr lang="en-US" altLang="ko-KR" sz="1600" dirty="0">
                <a:latin typeface="Consolas" panose="020B0609020204030204" pitchFamily="49" charset="0"/>
              </a:rPr>
              <a:t>(R.drawable.image02);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   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imageView.setImageDrawable</a:t>
            </a:r>
            <a:r>
              <a:rPr lang="en-US" altLang="ko-KR" sz="1600" dirty="0" smtClean="0">
                <a:latin typeface="Consolas" panose="020B0609020204030204" pitchFamily="49" charset="0"/>
              </a:rPr>
              <a:t>(bitmap</a:t>
            </a:r>
            <a:r>
              <a:rPr lang="en-US" altLang="ko-KR" sz="16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 err="1">
                <a:latin typeface="Consolas" panose="020B0609020204030204" pitchFamily="49" charset="0"/>
              </a:rPr>
              <a:t>imageView.getLayoutParams</a:t>
            </a:r>
            <a:r>
              <a:rPr lang="en-US" altLang="ko-KR" sz="1600" dirty="0">
                <a:latin typeface="Consolas" panose="020B0609020204030204" pitchFamily="49" charset="0"/>
              </a:rPr>
              <a:t>().width = </a:t>
            </a:r>
            <a:r>
              <a:rPr lang="en-US" altLang="ko-KR" sz="1600" dirty="0" err="1">
                <a:latin typeface="Consolas" panose="020B0609020204030204" pitchFamily="49" charset="0"/>
              </a:rPr>
              <a:t>bitmap.getIntrinsicWidth</a:t>
            </a:r>
            <a:r>
              <a:rPr lang="en-US" altLang="ko-KR" sz="1600" dirty="0"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   </a:t>
            </a:r>
            <a:r>
              <a:rPr lang="en-US" altLang="ko-KR" sz="1600" dirty="0" err="1">
                <a:latin typeface="Consolas" panose="020B0609020204030204" pitchFamily="49" charset="0"/>
              </a:rPr>
              <a:t>imageView.getLayoutParams</a:t>
            </a:r>
            <a:r>
              <a:rPr lang="en-US" altLang="ko-KR" sz="1600" dirty="0">
                <a:latin typeface="Consolas" panose="020B0609020204030204" pitchFamily="49" charset="0"/>
              </a:rPr>
              <a:t>().height = </a:t>
            </a:r>
            <a:r>
              <a:rPr lang="en-US" altLang="ko-KR" sz="1600" dirty="0" err="1">
                <a:latin typeface="Consolas" panose="020B0609020204030204" pitchFamily="49" charset="0"/>
              </a:rPr>
              <a:t>bitmap.getIntrinsicHeight</a:t>
            </a:r>
            <a:r>
              <a:rPr lang="en-US" altLang="ko-KR" sz="1600" dirty="0"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</a:t>
            </a:r>
            <a:r>
              <a:rPr lang="en-US" altLang="ko-KR" sz="1600" dirty="0">
                <a:latin typeface="Consolas" panose="020B0609020204030204" pitchFamily="49" charset="0"/>
              </a:rPr>
              <a:t>}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8605455" y="1368758"/>
            <a:ext cx="246894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 smtClean="0">
                <a:solidFill>
                  <a:srgbClr val="C00000"/>
                </a:solidFill>
              </a:rPr>
              <a:t>다른 이미지 리소스로 변경</a:t>
            </a:r>
            <a:endParaRPr lang="ko-KR" altLang="en-US" sz="1600" dirty="0">
              <a:solidFill>
                <a:srgbClr val="C00000"/>
              </a:solidFill>
            </a:endParaRPr>
          </a:p>
        </p:txBody>
      </p:sp>
      <p:cxnSp>
        <p:nvCxnSpPr>
          <p:cNvPr id="8" name="직선 화살표 연결선 7"/>
          <p:cNvCxnSpPr/>
          <p:nvPr/>
        </p:nvCxnSpPr>
        <p:spPr>
          <a:xfrm flipH="1">
            <a:off x="7968208" y="1112771"/>
            <a:ext cx="504056" cy="37201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8472264" y="893795"/>
            <a:ext cx="2940228" cy="338554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altLang="ko-KR" sz="1600" dirty="0" smtClean="0">
                <a:solidFill>
                  <a:srgbClr val="C00000"/>
                </a:solidFill>
              </a:rPr>
              <a:t>the actual image file name</a:t>
            </a:r>
            <a:endParaRPr lang="ko-KR" altLang="en-US" sz="16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1961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02-6 ScrollView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스크롤뷰 실습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결과 화면들</a:t>
            </a:r>
            <a:endParaRPr lang="en-US" altLang="ko-KR" dirty="0">
              <a:solidFill>
                <a:srgbClr val="C00000"/>
              </a:solidFill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74</a:t>
            </a:fld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453100" y="849660"/>
            <a:ext cx="1124811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>
                <a:sym typeface="Wingdings" panose="05000000000000000000" pitchFamily="2" charset="2"/>
              </a:rPr>
              <a:t>결과</a:t>
            </a:r>
            <a:r>
              <a:rPr lang="en-US" altLang="ko-KR" dirty="0" smtClean="0">
                <a:sym typeface="Wingdings" panose="05000000000000000000" pitchFamily="2" charset="2"/>
              </a:rPr>
              <a:t>: </a:t>
            </a:r>
            <a:r>
              <a:rPr lang="ko-KR" altLang="en-US" dirty="0" smtClean="0">
                <a:sym typeface="Wingdings" panose="05000000000000000000" pitchFamily="2" charset="2"/>
              </a:rPr>
              <a:t>이미지를 상하좌우로 </a:t>
            </a:r>
            <a:r>
              <a:rPr lang="en-US" altLang="ko-KR" dirty="0" smtClean="0">
                <a:sym typeface="Wingdings" panose="05000000000000000000" pitchFamily="2" charset="2"/>
              </a:rPr>
              <a:t>Scroll</a:t>
            </a:r>
            <a:r>
              <a:rPr lang="ko-KR" altLang="en-US" dirty="0" smtClean="0">
                <a:sym typeface="Wingdings" panose="05000000000000000000" pitchFamily="2" charset="2"/>
              </a:rPr>
              <a:t>할 수 있는 것을 확인하십시오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관찰</a:t>
            </a:r>
            <a:r>
              <a:rPr lang="en-US" altLang="ko-KR" dirty="0" smtClean="0">
                <a:sym typeface="Wingdings" panose="05000000000000000000" pitchFamily="2" charset="2"/>
              </a:rPr>
              <a:t>: Hu025ScrollView </a:t>
            </a:r>
            <a:r>
              <a:rPr lang="ko-KR" altLang="en-US" dirty="0" smtClean="0">
                <a:sym typeface="Wingdings" panose="05000000000000000000" pitchFamily="2" charset="2"/>
              </a:rPr>
              <a:t>프로젝트에서 주어진 코드는 이미지를 한번만 바꿀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첫 번째 이미지로 돌아갈 수 없습니다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만족스럽지 않겠죠</a:t>
            </a:r>
            <a:r>
              <a:rPr lang="en-US" altLang="ko-KR" dirty="0" smtClean="0">
                <a:sym typeface="Wingdings" panose="05000000000000000000" pitchFamily="2" charset="2"/>
              </a:rPr>
              <a:t>? </a:t>
            </a:r>
            <a:r>
              <a:rPr lang="ko-KR" altLang="en-US" dirty="0" smtClean="0">
                <a:sym typeface="Wingdings" panose="05000000000000000000" pitchFamily="2" charset="2"/>
              </a:rPr>
              <a:t>이 문제를 해결하는 것이 다음 미션입니다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3712" y="2170671"/>
            <a:ext cx="2034716" cy="359695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8248" y="2170671"/>
            <a:ext cx="2039830" cy="3596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43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Hu025xScrollView: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스크롤뷰 실습</a:t>
            </a:r>
            <a:r>
              <a:rPr lang="en-US" altLang="ko-KR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(Hu025ScrollView)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개선하기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>
                <a:sym typeface="Wingdings" panose="05000000000000000000" pitchFamily="2" charset="2"/>
              </a:rPr>
              <a:t>Hu025ScrollView </a:t>
            </a:r>
            <a:r>
              <a:rPr lang="ko-KR" altLang="en-US" dirty="0">
                <a:sym typeface="Wingdings" panose="05000000000000000000" pitchFamily="2" charset="2"/>
              </a:rPr>
              <a:t>프로젝트에서 주어진 코드는 이미지를 한번만 바꿀 수 있습니다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버튼을 </a:t>
            </a:r>
            <a:r>
              <a:rPr lang="ko-KR" altLang="en-US" dirty="0">
                <a:sym typeface="Wingdings" panose="05000000000000000000" pitchFamily="2" charset="2"/>
              </a:rPr>
              <a:t>클릭할 때마다 두 이미지를 번갈아 </a:t>
            </a:r>
            <a:r>
              <a:rPr lang="ko-KR" altLang="en-US" dirty="0" smtClean="0">
                <a:sym typeface="Wingdings" panose="05000000000000000000" pitchFamily="2" charset="2"/>
              </a:rPr>
              <a:t>보여 줄 수 있도록 코드를 수정합니다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en-US" altLang="ko-KR" b="1" dirty="0" smtClean="0">
                <a:solidFill>
                  <a:srgbClr val="C00000"/>
                </a:solidFill>
              </a:rPr>
              <a:t>Step 1: </a:t>
            </a:r>
            <a:r>
              <a:rPr lang="ko-KR" altLang="en-US" dirty="0" smtClean="0"/>
              <a:t>프로젝트를 다른 이름으로 복사하기 </a:t>
            </a:r>
            <a:r>
              <a:rPr lang="en-US" altLang="ko-KR" dirty="0" smtClean="0"/>
              <a:t>(</a:t>
            </a:r>
            <a:r>
              <a:rPr lang="ko-KR" altLang="en-US" dirty="0" smtClean="0"/>
              <a:t>프로젝트 이름을 변경하는 것도 같은 방법으로 합니다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b="1" dirty="0" smtClean="0"/>
              <a:t>프로젝트를 복사하는 방법을 익혀두면 참 편리할 때가 많습니다</a:t>
            </a:r>
            <a:r>
              <a:rPr lang="en-US" altLang="ko-KR" dirty="0" smtClean="0"/>
              <a:t>. </a:t>
            </a:r>
          </a:p>
          <a:p>
            <a:pPr lvl="1"/>
            <a:r>
              <a:rPr lang="ko-KR" altLang="en-US" dirty="0" smtClean="0"/>
              <a:t>다음 슬라이드 내용을 참조하여 </a:t>
            </a:r>
            <a:r>
              <a:rPr lang="en-US" altLang="ko-KR" b="1" dirty="0" smtClean="0"/>
              <a:t>Hu025ScrollView</a:t>
            </a:r>
            <a:r>
              <a:rPr lang="en-US" altLang="ko-KR" dirty="0" smtClean="0"/>
              <a:t> </a:t>
            </a:r>
            <a:r>
              <a:rPr lang="ko-KR" altLang="en-US" dirty="0" smtClean="0"/>
              <a:t>프로젝트를 </a:t>
            </a:r>
            <a:r>
              <a:rPr lang="en-US" altLang="ko-KR" b="1" dirty="0" smtClean="0"/>
              <a:t>Hu025</a:t>
            </a:r>
            <a:r>
              <a:rPr lang="en-US" altLang="ko-KR" b="1" dirty="0" smtClean="0">
                <a:solidFill>
                  <a:srgbClr val="C00000"/>
                </a:solidFill>
              </a:rPr>
              <a:t>x</a:t>
            </a:r>
            <a:r>
              <a:rPr lang="en-US" altLang="ko-KR" b="1" dirty="0" smtClean="0"/>
              <a:t>ScrollView</a:t>
            </a:r>
            <a:r>
              <a:rPr lang="en-US" altLang="ko-KR" b="1" dirty="0" smtClean="0">
                <a:solidFill>
                  <a:srgbClr val="C00000"/>
                </a:solidFill>
              </a:rPr>
              <a:t> </a:t>
            </a:r>
            <a:r>
              <a:rPr lang="ko-KR" altLang="en-US" dirty="0" smtClean="0"/>
              <a:t>프로젝트를 생성합니다</a:t>
            </a:r>
            <a:r>
              <a:rPr lang="en-US" altLang="ko-KR" dirty="0" smtClean="0"/>
              <a:t>. </a:t>
            </a:r>
            <a:br>
              <a:rPr lang="en-US" altLang="ko-KR" dirty="0" smtClean="0"/>
            </a:br>
            <a:r>
              <a:rPr lang="en-US" altLang="ko-KR" dirty="0" smtClean="0"/>
              <a:t>package name</a:t>
            </a:r>
            <a:r>
              <a:rPr lang="ko-KR" altLang="en-US" dirty="0" smtClean="0"/>
              <a:t>은 이전과 같이 </a:t>
            </a:r>
            <a:r>
              <a:rPr lang="en-US" altLang="ko-KR" dirty="0" smtClean="0"/>
              <a:t>org.joy.layout</a:t>
            </a:r>
            <a:r>
              <a:rPr lang="ko-KR" altLang="en-US" dirty="0" smtClean="0"/>
              <a:t>를 유지하면 됩니다</a:t>
            </a:r>
            <a:r>
              <a:rPr lang="en-US" altLang="ko-KR" dirty="0" smtClean="0"/>
              <a:t>. </a:t>
            </a:r>
          </a:p>
          <a:p>
            <a:pPr lvl="1"/>
            <a:r>
              <a:rPr lang="ko-KR" altLang="en-US" b="1" dirty="0" smtClean="0"/>
              <a:t>복사하는 프로젝트들이 서로 같은 패키지 이름을 유지하게 되면</a:t>
            </a:r>
            <a:r>
              <a:rPr lang="en-US" altLang="ko-KR" b="1" dirty="0" smtClean="0"/>
              <a:t>, res/values/strings.xml </a:t>
            </a:r>
            <a:r>
              <a:rPr lang="ko-KR" altLang="en-US" b="1" dirty="0" smtClean="0"/>
              <a:t>과 </a:t>
            </a:r>
            <a:r>
              <a:rPr lang="en-US" altLang="ko-KR" b="1" dirty="0" err="1" smtClean="0"/>
              <a:t>settings.gradle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파일만 수정하면 되므로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프로젝트를 서로 복사하는 일이 간편 해집니다</a:t>
            </a:r>
            <a:r>
              <a:rPr lang="en-US" altLang="ko-KR" b="1" dirty="0" smtClean="0"/>
              <a:t>. </a:t>
            </a:r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0343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How to </a:t>
            </a:r>
            <a:r>
              <a:rPr lang="en-US" altLang="ko-KR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rename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or </a:t>
            </a:r>
            <a:r>
              <a:rPr lang="en-US" altLang="ko-KR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copy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Android Studio project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>
              <a:buFont typeface="+mj-lt"/>
              <a:buAutoNum type="arabicPeriod"/>
            </a:pPr>
            <a:r>
              <a:rPr lang="en-US" altLang="ko-KR" dirty="0" smtClean="0">
                <a:sym typeface="Wingdings" panose="05000000000000000000" pitchFamily="2" charset="2"/>
              </a:rPr>
              <a:t>Close Android Studio.</a:t>
            </a:r>
          </a:p>
          <a:p>
            <a:pPr>
              <a:buFont typeface="+mj-lt"/>
              <a:buAutoNum type="arabicPeriod"/>
            </a:pPr>
            <a:r>
              <a:rPr lang="en-US" altLang="ko-KR" dirty="0">
                <a:sym typeface="Wingdings" panose="05000000000000000000" pitchFamily="2" charset="2"/>
              </a:rPr>
              <a:t>C</a:t>
            </a:r>
            <a:r>
              <a:rPr lang="en-US" altLang="ko-KR" dirty="0" smtClean="0">
                <a:sym typeface="Wingdings" panose="05000000000000000000" pitchFamily="2" charset="2"/>
              </a:rPr>
              <a:t>opy the whole project folder into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a new </a:t>
            </a: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name </a:t>
            </a:r>
            <a:r>
              <a:rPr lang="en-US" altLang="ko-KR" dirty="0" smtClean="0">
                <a:sym typeface="Wingdings" panose="05000000000000000000" pitchFamily="2" charset="2"/>
              </a:rPr>
              <a:t>or change it to the new project name. </a:t>
            </a:r>
          </a:p>
          <a:p>
            <a:pPr>
              <a:buFont typeface="+mj-lt"/>
              <a:buAutoNum type="arabicPeriod"/>
            </a:pPr>
            <a:r>
              <a:rPr lang="en-US" altLang="ko-KR" dirty="0" smtClean="0">
                <a:sym typeface="Wingdings" panose="05000000000000000000" pitchFamily="2" charset="2"/>
              </a:rPr>
              <a:t>Start Android Studio and close all projects, </a:t>
            </a:r>
            <a:r>
              <a:rPr lang="en-US" altLang="ko-KR" dirty="0">
                <a:sym typeface="Wingdings" panose="05000000000000000000" pitchFamily="2" charset="2"/>
              </a:rPr>
              <a:t>if </a:t>
            </a:r>
            <a:r>
              <a:rPr lang="en-US" altLang="ko-KR" dirty="0" smtClean="0">
                <a:sym typeface="Wingdings" panose="05000000000000000000" pitchFamily="2" charset="2"/>
              </a:rPr>
              <a:t>any.  Select "Open an existing project". </a:t>
            </a:r>
          </a:p>
          <a:p>
            <a:pPr lvl="1"/>
            <a:r>
              <a:rPr lang="en-US" altLang="ko-KR" b="1" dirty="0" smtClean="0">
                <a:sym typeface="Wingdings" panose="05000000000000000000" pitchFamily="2" charset="2"/>
              </a:rPr>
              <a:t>Select your new copied project (not from history) but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by browsing the new directory name</a:t>
            </a:r>
            <a:r>
              <a:rPr lang="en-US" altLang="ko-KR" b="1" dirty="0" smtClean="0">
                <a:sym typeface="Wingdings" panose="05000000000000000000" pitchFamily="2" charset="2"/>
              </a:rPr>
              <a:t>.</a:t>
            </a:r>
          </a:p>
          <a:p>
            <a:pPr>
              <a:buFont typeface="+mj-lt"/>
              <a:buAutoNum type="arabicPeriod"/>
            </a:pPr>
            <a:r>
              <a:rPr lang="en-US" altLang="ko-KR" dirty="0" smtClean="0">
                <a:sym typeface="Wingdings" panose="05000000000000000000" pitchFamily="2" charset="2"/>
              </a:rPr>
              <a:t>To </a:t>
            </a:r>
            <a:r>
              <a:rPr lang="en-US" altLang="ko-KR" dirty="0">
                <a:sym typeface="Wingdings" panose="05000000000000000000" pitchFamily="2" charset="2"/>
              </a:rPr>
              <a:t>change the package name, go to </a:t>
            </a:r>
            <a:r>
              <a:rPr lang="en-US" altLang="ko-KR" dirty="0" smtClean="0">
                <a:sym typeface="Wingdings" panose="05000000000000000000" pitchFamily="2" charset="2"/>
              </a:rPr>
              <a:t>[src] [main</a:t>
            </a:r>
            <a:r>
              <a:rPr lang="en-US" altLang="ko-KR" dirty="0">
                <a:sym typeface="Wingdings" panose="05000000000000000000" pitchFamily="2" charset="2"/>
              </a:rPr>
              <a:t>] [java] and right click on the package folder name for </a:t>
            </a:r>
            <a:r>
              <a:rPr lang="en-US" altLang="ko-KR" b="1" dirty="0">
                <a:sym typeface="Wingdings" panose="05000000000000000000" pitchFamily="2" charset="2"/>
              </a:rPr>
              <a:t>[Refactor]  [Rename]. 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Then </a:t>
            </a:r>
            <a:r>
              <a:rPr lang="en-US" altLang="ko-KR" dirty="0">
                <a:sym typeface="Wingdings" panose="05000000000000000000" pitchFamily="2" charset="2"/>
              </a:rPr>
              <a:t>select </a:t>
            </a:r>
            <a:r>
              <a:rPr lang="en-US" altLang="ko-KR" b="1" dirty="0">
                <a:sym typeface="Wingdings" panose="05000000000000000000" pitchFamily="2" charset="2"/>
              </a:rPr>
              <a:t>[Rename Package] </a:t>
            </a:r>
            <a:r>
              <a:rPr lang="en-US" altLang="ko-KR" dirty="0">
                <a:sym typeface="Wingdings" panose="05000000000000000000" pitchFamily="2" charset="2"/>
              </a:rPr>
              <a:t>and enter a new package name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Then it lets you to preview refactoring results.  Select </a:t>
            </a:r>
            <a:r>
              <a:rPr lang="en-US" altLang="ko-KR" b="1" dirty="0" smtClean="0">
                <a:sym typeface="Wingdings" panose="05000000000000000000" pitchFamily="2" charset="2"/>
              </a:rPr>
              <a:t>[Do Refactor] </a:t>
            </a:r>
            <a:r>
              <a:rPr lang="en-US" altLang="ko-KR" dirty="0" smtClean="0">
                <a:sym typeface="Wingdings" panose="05000000000000000000" pitchFamily="2" charset="2"/>
              </a:rPr>
              <a:t>at lower left corner. </a:t>
            </a:r>
            <a:endParaRPr lang="en-US" altLang="ko-KR" dirty="0">
              <a:sym typeface="Wingdings" panose="05000000000000000000" pitchFamily="2" charset="2"/>
            </a:endParaRPr>
          </a:p>
          <a:p>
            <a:pPr>
              <a:buFont typeface="+mj-lt"/>
              <a:buAutoNum type="arabicPeriod"/>
            </a:pPr>
            <a:r>
              <a:rPr lang="en-US" altLang="ko-KR" dirty="0">
                <a:solidFill>
                  <a:srgbClr val="C00000"/>
                </a:solidFill>
                <a:sym typeface="Wingdings" panose="05000000000000000000" pitchFamily="2" charset="2"/>
              </a:rPr>
              <a:t>Edit </a:t>
            </a: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/app/res/values/strings.xml  </a:t>
            </a:r>
            <a:r>
              <a:rPr lang="en-US" altLang="ko-KR" dirty="0">
                <a:solidFill>
                  <a:srgbClr val="C00000"/>
                </a:solidFill>
                <a:sym typeface="Wingdings" panose="05000000000000000000" pitchFamily="2" charset="2"/>
              </a:rPr>
              <a:t>file for  'New project name'.</a:t>
            </a:r>
          </a:p>
          <a:p>
            <a:pPr>
              <a:buFont typeface="+mj-lt"/>
              <a:buAutoNum type="arabicPeriod"/>
            </a:pPr>
            <a:r>
              <a:rPr lang="en-US" altLang="ko-KR" dirty="0" smtClean="0">
                <a:sym typeface="Wingdings" panose="05000000000000000000" pitchFamily="2" charset="2"/>
              </a:rPr>
              <a:t>Edit the following line in /</a:t>
            </a:r>
            <a:r>
              <a:rPr lang="en-US" altLang="ko-KR" b="1" dirty="0" smtClean="0">
                <a:sym typeface="Wingdings" panose="05000000000000000000" pitchFamily="2" charset="2"/>
              </a:rPr>
              <a:t>Gradle Scripts/</a:t>
            </a:r>
            <a:r>
              <a:rPr lang="en-US" altLang="ko-KR" b="1" dirty="0" err="1" smtClean="0">
                <a:sym typeface="Wingdings" panose="05000000000000000000" pitchFamily="2" charset="2"/>
              </a:rPr>
              <a:t>build.gradle</a:t>
            </a:r>
            <a:r>
              <a:rPr lang="en-US" altLang="ko-KR" b="1" dirty="0" smtClean="0">
                <a:sym typeface="Wingdings" panose="05000000000000000000" pitchFamily="2" charset="2"/>
              </a:rPr>
              <a:t>(</a:t>
            </a:r>
            <a:r>
              <a:rPr lang="en-US" altLang="ko-KR" b="1" dirty="0" err="1" smtClean="0">
                <a:sym typeface="Wingdings" panose="05000000000000000000" pitchFamily="2" charset="2"/>
              </a:rPr>
              <a:t>Module:app</a:t>
            </a:r>
            <a:r>
              <a:rPr lang="en-US" altLang="ko-KR" b="1" dirty="0" smtClean="0">
                <a:sym typeface="Wingdings" panose="05000000000000000000" pitchFamily="2" charset="2"/>
              </a:rPr>
              <a:t>)</a:t>
            </a:r>
          </a:p>
          <a:p>
            <a:pPr lvl="1"/>
            <a:r>
              <a:rPr lang="en-US" altLang="ko-KR" b="1" dirty="0" err="1" smtClean="0">
                <a:sym typeface="Wingdings" panose="05000000000000000000" pitchFamily="2" charset="2"/>
              </a:rPr>
              <a:t>applicationID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= </a:t>
            </a:r>
            <a:r>
              <a:rPr lang="en-US" altLang="ko-KR" dirty="0" smtClean="0">
                <a:sym typeface="Wingdings" panose="05000000000000000000" pitchFamily="2" charset="2"/>
              </a:rPr>
              <a:t>'Package </a:t>
            </a:r>
            <a:r>
              <a:rPr lang="en-US" altLang="ko-KR" dirty="0">
                <a:sym typeface="Wingdings" panose="05000000000000000000" pitchFamily="2" charset="2"/>
              </a:rPr>
              <a:t>name' </a:t>
            </a: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or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'New </a:t>
            </a:r>
            <a:r>
              <a:rPr lang="en-US" altLang="ko-KR" dirty="0">
                <a:sym typeface="Wingdings" panose="05000000000000000000" pitchFamily="2" charset="2"/>
              </a:rPr>
              <a:t>project name' </a:t>
            </a:r>
          </a:p>
          <a:p>
            <a:pPr>
              <a:buFont typeface="+mj-lt"/>
              <a:buAutoNum type="arabicPeriod"/>
            </a:pPr>
            <a:r>
              <a:rPr lang="en-US" altLang="ko-KR" dirty="0">
                <a:solidFill>
                  <a:srgbClr val="C00000"/>
                </a:solidFill>
                <a:sym typeface="Wingdings" panose="05000000000000000000" pitchFamily="2" charset="2"/>
              </a:rPr>
              <a:t>Edit the following line in /</a:t>
            </a: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Gradle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Scripts/</a:t>
            </a:r>
            <a:r>
              <a:rPr lang="en-US" altLang="ko-KR" b="1" dirty="0" err="1" smtClean="0">
                <a:solidFill>
                  <a:srgbClr val="C00000"/>
                </a:solidFill>
                <a:sym typeface="Wingdings" panose="05000000000000000000" pitchFamily="2" charset="2"/>
              </a:rPr>
              <a:t>settings.gradle</a:t>
            </a:r>
            <a:endParaRPr lang="en-US" altLang="ko-KR" b="1" dirty="0">
              <a:solidFill>
                <a:srgbClr val="C00000"/>
              </a:solidFill>
              <a:sym typeface="Wingdings" panose="05000000000000000000" pitchFamily="2" charset="2"/>
            </a:endParaRPr>
          </a:p>
          <a:p>
            <a:pPr lvl="1"/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rootProject.name 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= 'New project name'</a:t>
            </a:r>
          </a:p>
          <a:p>
            <a:pPr>
              <a:buFont typeface="+mj-lt"/>
              <a:buAutoNum type="arabicPeriod"/>
            </a:pP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Run [Sync Project with gradle files] </a:t>
            </a:r>
            <a:b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  <a:p>
            <a:pPr>
              <a:buFont typeface="+mj-lt"/>
              <a:buAutoNum type="arabicPeriod"/>
            </a:pPr>
            <a:r>
              <a:rPr lang="en-US" altLang="ko-KR" dirty="0" smtClean="0">
                <a:sym typeface="Wingdings" panose="05000000000000000000" pitchFamily="2" charset="2"/>
              </a:rPr>
              <a:t>Run </a:t>
            </a:r>
            <a:r>
              <a:rPr lang="en-US" altLang="ko-KR" dirty="0">
                <a:sym typeface="Wingdings" panose="05000000000000000000" pitchFamily="2" charset="2"/>
              </a:rPr>
              <a:t>[Build] </a:t>
            </a:r>
            <a:r>
              <a:rPr lang="en-US" altLang="ko-KR" dirty="0" smtClean="0">
                <a:sym typeface="Wingdings" panose="05000000000000000000" pitchFamily="2" charset="2"/>
              </a:rPr>
              <a:t> [Clean Project]  &amp;  [Build] [Rebuild Project</a:t>
            </a:r>
            <a:r>
              <a:rPr lang="en-US" altLang="ko-KR" dirty="0">
                <a:sym typeface="Wingdings" panose="05000000000000000000" pitchFamily="2" charset="2"/>
              </a:rPr>
              <a:t>]</a:t>
            </a:r>
          </a:p>
          <a:p>
            <a:pPr>
              <a:buFont typeface="+mj-lt"/>
              <a:buAutoNum type="arabicPeriod"/>
            </a:pPr>
            <a:endParaRPr lang="en-US" altLang="ko-KR" dirty="0">
              <a:sym typeface="Wingdings" panose="05000000000000000000" pitchFamily="2" charset="2"/>
            </a:endParaRPr>
          </a:p>
          <a:p>
            <a:pPr>
              <a:buFont typeface="+mj-lt"/>
              <a:buAutoNum type="arabicPeriod"/>
            </a:pPr>
            <a:endParaRPr lang="en-US" altLang="ko-KR" dirty="0">
              <a:sym typeface="Wingdings" panose="05000000000000000000" pitchFamily="2" charset="2"/>
            </a:endParaRPr>
          </a:p>
          <a:p>
            <a:pPr marL="400050">
              <a:buFont typeface="+mj-lt"/>
              <a:buAutoNum type="arabicPeriod"/>
            </a:pPr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76</a:t>
            </a:fld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4871864" y="5202351"/>
            <a:ext cx="2180538" cy="720080"/>
            <a:chOff x="3431704" y="2204864"/>
            <a:chExt cx="2556282" cy="864096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31704" y="2204864"/>
              <a:ext cx="2556282" cy="864096"/>
            </a:xfrm>
            <a:prstGeom prst="rect">
              <a:avLst/>
            </a:prstGeom>
          </p:spPr>
        </p:pic>
        <p:sp>
          <p:nvSpPr>
            <p:cNvPr id="6" name="모서리가 둥근 직사각형 5"/>
            <p:cNvSpPr/>
            <p:nvPr/>
          </p:nvSpPr>
          <p:spPr>
            <a:xfrm>
              <a:off x="4655840" y="2487520"/>
              <a:ext cx="432048" cy="548688"/>
            </a:xfrm>
            <a:prstGeom prst="roundRect">
              <a:avLst/>
            </a:prstGeom>
            <a:solidFill>
              <a:schemeClr val="accent1">
                <a:tint val="100000"/>
                <a:shade val="100000"/>
                <a:hueMod val="100000"/>
                <a:satMod val="100000"/>
                <a:alpha val="2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직사각형 7"/>
          <p:cNvSpPr/>
          <p:nvPr/>
        </p:nvSpPr>
        <p:spPr>
          <a:xfrm>
            <a:off x="4583832" y="6372036"/>
            <a:ext cx="72577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242729"/>
                </a:solidFill>
                <a:latin typeface="Arial" panose="020B0604020202020204" pitchFamily="34" charset="0"/>
              </a:rPr>
              <a:t>Video tutorial: </a:t>
            </a:r>
            <a:r>
              <a:rPr lang="en-US" altLang="ko-KR" dirty="0">
                <a:hlinkClick r:id="rId3"/>
              </a:rPr>
              <a:t>https://www.youtube.com/watch?v=6c7iu9hHLc0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516630" y="3501008"/>
            <a:ext cx="3044423" cy="523220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package </a:t>
            </a:r>
            <a:r>
              <a:rPr lang="ko-KR" altLang="en-US" sz="1400" dirty="0" smtClean="0"/>
              <a:t>이름을 바꾸지 않는다면</a:t>
            </a:r>
            <a:r>
              <a:rPr lang="en-US" altLang="ko-KR" sz="1400" dirty="0" smtClean="0"/>
              <a:t>,</a:t>
            </a:r>
            <a:br>
              <a:rPr lang="en-US" altLang="ko-KR" sz="1400" dirty="0" smtClean="0"/>
            </a:br>
            <a:r>
              <a:rPr lang="en-US" altLang="ko-KR" sz="1400" dirty="0" smtClean="0"/>
              <a:t>(5) &amp; (7)</a:t>
            </a:r>
            <a:r>
              <a:rPr lang="ko-KR" altLang="en-US" sz="1400" dirty="0" smtClean="0"/>
              <a:t>수정하고</a:t>
            </a:r>
            <a:r>
              <a:rPr lang="en-US" altLang="ko-KR" sz="1400" dirty="0" smtClean="0"/>
              <a:t>, (8)</a:t>
            </a:r>
            <a:r>
              <a:rPr lang="ko-KR" altLang="en-US" sz="1400" dirty="0" smtClean="0"/>
              <a:t>만 실행합니다</a:t>
            </a:r>
            <a:r>
              <a:rPr lang="en-US" altLang="ko-KR" sz="1400" dirty="0" smtClean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139529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Hu025</a:t>
            </a:r>
            <a:r>
              <a:rPr lang="en-US" altLang="ko-KR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x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ScrollView: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원래의 스크롤뷰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실습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en-US" altLang="ko-KR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Hu025ScrollView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개선하기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>
                <a:sym typeface="Wingdings" panose="05000000000000000000" pitchFamily="2" charset="2"/>
              </a:rPr>
              <a:t>Hu025ScrollView </a:t>
            </a:r>
            <a:r>
              <a:rPr lang="ko-KR" altLang="en-US" dirty="0">
                <a:sym typeface="Wingdings" panose="05000000000000000000" pitchFamily="2" charset="2"/>
              </a:rPr>
              <a:t>프로젝트에서 주어진 코드는 이미지를 한번만 바꿀 수 있습니다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이제는 버튼을 </a:t>
            </a:r>
            <a:r>
              <a:rPr lang="ko-KR" altLang="en-US" dirty="0">
                <a:sym typeface="Wingdings" panose="05000000000000000000" pitchFamily="2" charset="2"/>
              </a:rPr>
              <a:t>클릭할 때마다 두 이미지를 번갈아 </a:t>
            </a:r>
            <a:r>
              <a:rPr lang="ko-KR" altLang="en-US" dirty="0" smtClean="0">
                <a:sym typeface="Wingdings" panose="05000000000000000000" pitchFamily="2" charset="2"/>
              </a:rPr>
              <a:t>보여 줄 수 있도록 코드를 수정합니다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en-US" altLang="ko-KR" dirty="0" smtClean="0"/>
              <a:t>Step </a:t>
            </a:r>
            <a:r>
              <a:rPr lang="en-US" altLang="ko-KR" dirty="0"/>
              <a:t>2</a:t>
            </a:r>
            <a:r>
              <a:rPr lang="en-US" altLang="ko-KR" dirty="0" smtClean="0"/>
              <a:t>: MainActivity.java </a:t>
            </a:r>
            <a:r>
              <a:rPr lang="ko-KR" altLang="en-US" dirty="0" smtClean="0"/>
              <a:t>파일만 수정하면 됩니다</a:t>
            </a:r>
            <a:r>
              <a:rPr lang="en-US" altLang="ko-KR" dirty="0" smtClean="0"/>
              <a:t>. </a:t>
            </a:r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77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902" y="3279770"/>
            <a:ext cx="1744653" cy="304102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5600" y="3284984"/>
            <a:ext cx="1723793" cy="303581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7438" y="3279770"/>
            <a:ext cx="1744653" cy="3041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038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Hu025xScrollView: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스크롤뷰 실습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en-US" altLang="ko-KR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Hu025ScrollView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개선하기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>
                <a:sym typeface="Wingdings" panose="05000000000000000000" pitchFamily="2" charset="2"/>
              </a:rPr>
              <a:t>Hu025ScrollView </a:t>
            </a:r>
            <a:r>
              <a:rPr lang="ko-KR" altLang="en-US" dirty="0">
                <a:sym typeface="Wingdings" panose="05000000000000000000" pitchFamily="2" charset="2"/>
              </a:rPr>
              <a:t>프로젝트에서 주어진 코드는 이미지를 한번만 바꿀 수 있습니다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이제는 버튼을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78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447394" y="813378"/>
            <a:ext cx="9681054" cy="52629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no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</a:rPr>
              <a:t>public class MainActivity extends AppCompatActivity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ScrollView </a:t>
            </a:r>
            <a:r>
              <a:rPr lang="en-US" altLang="ko-KR" sz="1600" dirty="0" err="1">
                <a:latin typeface="Consolas" panose="020B0609020204030204" pitchFamily="49" charset="0"/>
              </a:rPr>
              <a:t>scrollView</a:t>
            </a:r>
            <a:r>
              <a:rPr lang="en-US" altLang="ko-KR" sz="1600" dirty="0"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ImageView </a:t>
            </a:r>
            <a:r>
              <a:rPr lang="en-US" altLang="ko-KR" sz="1600" dirty="0" err="1">
                <a:latin typeface="Consolas" panose="020B0609020204030204" pitchFamily="49" charset="0"/>
              </a:rPr>
              <a:t>imageView</a:t>
            </a:r>
            <a:r>
              <a:rPr lang="en-US" altLang="ko-KR" sz="1600" dirty="0"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BitmapDrawable bitmap01, bitmap02;</a:t>
            </a: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@Override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protected void onCreate(Bundle savedInstanceState)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 err="1">
                <a:latin typeface="Consolas" panose="020B0609020204030204" pitchFamily="49" charset="0"/>
              </a:rPr>
              <a:t>Log.d</a:t>
            </a:r>
            <a:r>
              <a:rPr lang="en-US" altLang="ko-KR" sz="1600" dirty="0">
                <a:latin typeface="Consolas" panose="020B0609020204030204" pitchFamily="49" charset="0"/>
              </a:rPr>
              <a:t>("HuStar", "&gt;onCreate()");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super.onCreate(savedInstanceState);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setContentView(</a:t>
            </a:r>
            <a:r>
              <a:rPr lang="en-US" altLang="ko-KR" sz="1600" dirty="0" err="1">
                <a:latin typeface="Consolas" panose="020B0609020204030204" pitchFamily="49" charset="0"/>
              </a:rPr>
              <a:t>R.layout.activity_main</a:t>
            </a:r>
            <a:r>
              <a:rPr lang="en-US" altLang="ko-KR" sz="1600" dirty="0">
                <a:latin typeface="Consolas" panose="020B0609020204030204" pitchFamily="49" charset="0"/>
              </a:rPr>
              <a:t>);</a:t>
            </a: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endParaRPr lang="en-US" altLang="ko-KR" sz="1600" dirty="0" smtClean="0">
              <a:latin typeface="Consolas" panose="020B0609020204030204" pitchFamily="49" charset="0"/>
            </a:endParaRP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endParaRPr lang="en-US" altLang="ko-KR" sz="1600" dirty="0" smtClean="0">
              <a:latin typeface="Consolas" panose="020B0609020204030204" pitchFamily="49" charset="0"/>
            </a:endParaRP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endParaRPr lang="en-US" altLang="ko-KR" sz="1600" dirty="0" smtClean="0">
              <a:latin typeface="Consolas" panose="020B0609020204030204" pitchFamily="49" charset="0"/>
            </a:endParaRP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endParaRPr lang="en-US" altLang="ko-KR" sz="1600" dirty="0" smtClean="0">
              <a:latin typeface="Consolas" panose="020B0609020204030204" pitchFamily="49" charset="0"/>
            </a:endParaRP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   Log.d</a:t>
            </a:r>
            <a:r>
              <a:rPr lang="en-US" altLang="ko-KR" sz="1600" dirty="0">
                <a:latin typeface="Consolas" panose="020B0609020204030204" pitchFamily="49" charset="0"/>
              </a:rPr>
              <a:t>("HuStar", "&lt;onCreate</a:t>
            </a:r>
            <a:r>
              <a:rPr lang="en-US" altLang="ko-KR" sz="1600" dirty="0" smtClean="0">
                <a:latin typeface="Consolas" panose="020B0609020204030204" pitchFamily="49" charset="0"/>
              </a:rPr>
              <a:t>() ends");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}</a:t>
            </a:r>
          </a:p>
        </p:txBody>
      </p:sp>
    </p:spTree>
    <p:extLst>
      <p:ext uri="{BB962C8B-B14F-4D97-AF65-F5344CB8AC3E}">
        <p14:creationId xmlns:p14="http://schemas.microsoft.com/office/powerpoint/2010/main" val="2617663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Hu025xScrollView: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스크롤뷰 실습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en-US" altLang="ko-KR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Hu025ScrollView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개선하기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>
                <a:sym typeface="Wingdings" panose="05000000000000000000" pitchFamily="2" charset="2"/>
              </a:rPr>
              <a:t>Hu025ScrollView </a:t>
            </a:r>
            <a:r>
              <a:rPr lang="ko-KR" altLang="en-US" dirty="0">
                <a:sym typeface="Wingdings" panose="05000000000000000000" pitchFamily="2" charset="2"/>
              </a:rPr>
              <a:t>프로젝트에서 주어진 코드는 이미지를 한번만 바꿀 수 있습니다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이제는 버튼을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79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447394" y="813378"/>
            <a:ext cx="9681054" cy="40318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</a:rPr>
              <a:t> </a:t>
            </a:r>
            <a:r>
              <a:rPr lang="en-US" altLang="ko-KR" sz="1600" dirty="0" smtClean="0">
                <a:latin typeface="Consolas" panose="020B0609020204030204" pitchFamily="49" charset="0"/>
              </a:rPr>
              <a:t>   public </a:t>
            </a:r>
            <a:r>
              <a:rPr lang="en-US" altLang="ko-KR" sz="1600" dirty="0">
                <a:latin typeface="Consolas" panose="020B0609020204030204" pitchFamily="49" charset="0"/>
              </a:rPr>
              <a:t>void </a:t>
            </a:r>
            <a:r>
              <a:rPr lang="en-US" altLang="ko-KR" sz="1600" dirty="0" err="1">
                <a:latin typeface="Consolas" panose="020B0609020204030204" pitchFamily="49" charset="0"/>
              </a:rPr>
              <a:t>onButtonClicked</a:t>
            </a:r>
            <a:r>
              <a:rPr lang="en-US" altLang="ko-KR" sz="1600" dirty="0">
                <a:latin typeface="Consolas" panose="020B0609020204030204" pitchFamily="49" charset="0"/>
              </a:rPr>
              <a:t>(View view)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Log.d("HuStar", </a:t>
            </a:r>
            <a:r>
              <a:rPr lang="en-US" altLang="ko-KR" sz="1600" dirty="0" smtClean="0">
                <a:latin typeface="Consolas" panose="020B0609020204030204" pitchFamily="49" charset="0"/>
              </a:rPr>
              <a:t>"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onButtonClicked</a:t>
            </a:r>
            <a:r>
              <a:rPr lang="en-US" altLang="ko-KR" sz="1600" dirty="0" smtClean="0">
                <a:latin typeface="Consolas" panose="020B0609020204030204" pitchFamily="49" charset="0"/>
              </a:rPr>
              <a:t>()");</a:t>
            </a: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endParaRPr lang="en-US" altLang="ko-KR" sz="1600" dirty="0" smtClean="0">
              <a:latin typeface="Consolas" panose="020B0609020204030204" pitchFamily="49" charset="0"/>
            </a:endParaRP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endParaRPr lang="en-US" altLang="ko-KR" sz="1600" dirty="0" smtClean="0">
              <a:latin typeface="Consolas" panose="020B0609020204030204" pitchFamily="49" charset="0"/>
            </a:endParaRP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   Log.d</a:t>
            </a:r>
            <a:r>
              <a:rPr lang="en-US" altLang="ko-KR" sz="1600" dirty="0">
                <a:latin typeface="Consolas" panose="020B0609020204030204" pitchFamily="49" charset="0"/>
              </a:rPr>
              <a:t>("HuStar", </a:t>
            </a:r>
            <a:r>
              <a:rPr lang="en-US" altLang="ko-KR" sz="1600" dirty="0" smtClean="0">
                <a:latin typeface="Consolas" panose="020B0609020204030204" pitchFamily="49" charset="0"/>
              </a:rPr>
              <a:t>"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onButtonClicked</a:t>
            </a:r>
            <a:r>
              <a:rPr lang="en-US" altLang="ko-KR" sz="1600" dirty="0" smtClean="0">
                <a:latin typeface="Consolas" panose="020B0609020204030204" pitchFamily="49" charset="0"/>
              </a:rPr>
              <a:t>() ends");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}</a:t>
            </a: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public void </a:t>
            </a:r>
            <a:r>
              <a:rPr lang="en-US" altLang="ko-KR" sz="1600" dirty="0" err="1">
                <a:latin typeface="Consolas" panose="020B0609020204030204" pitchFamily="49" charset="0"/>
              </a:rPr>
              <a:t>displayBitmap</a:t>
            </a:r>
            <a:r>
              <a:rPr lang="en-US" altLang="ko-KR" sz="1600" dirty="0">
                <a:latin typeface="Consolas" panose="020B0609020204030204" pitchFamily="49" charset="0"/>
              </a:rPr>
              <a:t>(BitmapDrawable bitmap)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 err="1">
                <a:latin typeface="Consolas" panose="020B0609020204030204" pitchFamily="49" charset="0"/>
              </a:rPr>
              <a:t>imageView.setImageDrawable</a:t>
            </a:r>
            <a:r>
              <a:rPr lang="en-US" altLang="ko-KR" sz="1600" dirty="0">
                <a:latin typeface="Consolas" panose="020B0609020204030204" pitchFamily="49" charset="0"/>
              </a:rPr>
              <a:t>(bitmap);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 err="1">
                <a:latin typeface="Consolas" panose="020B0609020204030204" pitchFamily="49" charset="0"/>
              </a:rPr>
              <a:t>imageView.getLayoutParams</a:t>
            </a:r>
            <a:r>
              <a:rPr lang="en-US" altLang="ko-KR" sz="1600" dirty="0">
                <a:latin typeface="Consolas" panose="020B0609020204030204" pitchFamily="49" charset="0"/>
              </a:rPr>
              <a:t>().width = </a:t>
            </a:r>
            <a:r>
              <a:rPr lang="en-US" altLang="ko-KR" sz="1600" dirty="0" err="1">
                <a:latin typeface="Consolas" panose="020B0609020204030204" pitchFamily="49" charset="0"/>
              </a:rPr>
              <a:t>bitmap.getIntrinsicWidth</a:t>
            </a:r>
            <a:r>
              <a:rPr lang="en-US" altLang="ko-KR" sz="1600" dirty="0"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 err="1">
                <a:latin typeface="Consolas" panose="020B0609020204030204" pitchFamily="49" charset="0"/>
              </a:rPr>
              <a:t>imageView.getLayoutParams</a:t>
            </a:r>
            <a:r>
              <a:rPr lang="en-US" altLang="ko-KR" sz="1600" dirty="0">
                <a:latin typeface="Consolas" panose="020B0609020204030204" pitchFamily="49" charset="0"/>
              </a:rPr>
              <a:t>().height = </a:t>
            </a:r>
            <a:r>
              <a:rPr lang="en-US" altLang="ko-KR" sz="1600" dirty="0" err="1">
                <a:latin typeface="Consolas" panose="020B0609020204030204" pitchFamily="49" charset="0"/>
              </a:rPr>
              <a:t>bitmap.getIntrinsicHeight</a:t>
            </a:r>
            <a:r>
              <a:rPr lang="en-US" altLang="ko-KR" sz="1600" dirty="0"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}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204784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02-2 Linear Layout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리니어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b="1" dirty="0" smtClean="0">
                <a:sym typeface="Wingdings" panose="05000000000000000000" pitchFamily="2" charset="2"/>
              </a:rPr>
              <a:t>Linear Layout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방향 설정하기 </a:t>
            </a:r>
            <a:r>
              <a:rPr lang="en-US" altLang="ko-KR" b="1" dirty="0" smtClean="0">
                <a:sym typeface="Wingdings" panose="05000000000000000000" pitchFamily="2" charset="2"/>
              </a:rPr>
              <a:t>- </a:t>
            </a:r>
            <a:r>
              <a:rPr lang="ko-KR" altLang="en-US" b="1" dirty="0" smtClean="0">
                <a:sym typeface="Wingdings" panose="05000000000000000000" pitchFamily="2" charset="2"/>
              </a:rPr>
              <a:t>방향 속성에 따라 뷰를 채워 나가는 방법</a:t>
            </a:r>
            <a:endParaRPr lang="en-US" altLang="ko-KR" b="1" dirty="0" smtClean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앱을 에뮬레이터로 실행하면 디자인 화면에서 보이는 것처럼 세개의 버튼이 나타납니다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ko-KR" b="1" dirty="0" smtClean="0">
                <a:sym typeface="Wingdings" panose="05000000000000000000" pitchFamily="2" charset="2"/>
              </a:rPr>
              <a:t>[</a:t>
            </a:r>
            <a:r>
              <a:rPr lang="ko-KR" altLang="en-US" b="1" dirty="0" smtClean="0">
                <a:sym typeface="Wingdings" panose="05000000000000000000" pitchFamily="2" charset="2"/>
              </a:rPr>
              <a:t>정리</a:t>
            </a:r>
            <a:r>
              <a:rPr lang="en-US" altLang="ko-KR" b="1" dirty="0" smtClean="0">
                <a:sym typeface="Wingdings" panose="05000000000000000000" pitchFamily="2" charset="2"/>
              </a:rPr>
              <a:t>] 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새 프로젝트 만들면 </a:t>
            </a:r>
            <a:r>
              <a:rPr lang="en-US" altLang="ko-KR" dirty="0" smtClean="0">
                <a:sym typeface="Wingdings" panose="05000000000000000000" pitchFamily="2" charset="2"/>
              </a:rPr>
              <a:t>XML Layout </a:t>
            </a:r>
            <a:r>
              <a:rPr lang="ko-KR" altLang="en-US" dirty="0" smtClean="0">
                <a:sym typeface="Wingdings" panose="05000000000000000000" pitchFamily="2" charset="2"/>
              </a:rPr>
              <a:t>파일이 생깁니다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최상위 </a:t>
            </a:r>
            <a:r>
              <a:rPr lang="en-US" altLang="ko-KR" dirty="0" smtClean="0">
                <a:sym typeface="Wingdings" panose="05000000000000000000" pitchFamily="2" charset="2"/>
              </a:rPr>
              <a:t>Layout</a:t>
            </a:r>
            <a:r>
              <a:rPr lang="ko-KR" altLang="en-US" dirty="0" smtClean="0">
                <a:sym typeface="Wingdings" panose="05000000000000000000" pitchFamily="2" charset="2"/>
              </a:rPr>
              <a:t>으로 </a:t>
            </a:r>
            <a:r>
              <a:rPr lang="en-US" altLang="ko-KR" dirty="0" smtClean="0">
                <a:sym typeface="Wingdings" panose="05000000000000000000" pitchFamily="2" charset="2"/>
              </a:rPr>
              <a:t>ConstraintLayout</a:t>
            </a:r>
            <a:r>
              <a:rPr lang="ko-KR" altLang="en-US" dirty="0" smtClean="0">
                <a:sym typeface="Wingdings" panose="05000000000000000000" pitchFamily="2" charset="2"/>
              </a:rPr>
              <a:t>이 자동으로 설정이 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이것을 변경하려면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좌측 하단의 </a:t>
            </a:r>
            <a:r>
              <a:rPr lang="en-US" altLang="ko-KR" dirty="0" smtClean="0">
                <a:sym typeface="Wingdings" panose="05000000000000000000" pitchFamily="2" charset="2"/>
              </a:rPr>
              <a:t>Component Tree</a:t>
            </a:r>
            <a:r>
              <a:rPr lang="ko-KR" altLang="en-US" dirty="0" smtClean="0">
                <a:sym typeface="Wingdings" panose="05000000000000000000" pitchFamily="2" charset="2"/>
              </a:rPr>
              <a:t>창에서 기존의 </a:t>
            </a:r>
            <a:r>
              <a:rPr lang="en-US" altLang="ko-KR" dirty="0" smtClean="0">
                <a:sym typeface="Wingdings" panose="05000000000000000000" pitchFamily="2" charset="2"/>
              </a:rPr>
              <a:t>Layout</a:t>
            </a:r>
            <a:r>
              <a:rPr lang="ko-KR" altLang="en-US" dirty="0" smtClean="0">
                <a:sym typeface="Wingdings" panose="05000000000000000000" pitchFamily="2" charset="2"/>
              </a:rPr>
              <a:t>을 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우클릭하여 메뉴에서 </a:t>
            </a:r>
            <a:r>
              <a:rPr lang="en-US" altLang="ko-KR" dirty="0" smtClean="0">
                <a:sym typeface="Wingdings" panose="05000000000000000000" pitchFamily="2" charset="2"/>
              </a:rPr>
              <a:t> [Convert view…]</a:t>
            </a:r>
            <a:r>
              <a:rPr lang="ko-KR" altLang="en-US" dirty="0" smtClean="0">
                <a:sym typeface="Wingdings" panose="05000000000000000000" pitchFamily="2" charset="2"/>
              </a:rPr>
              <a:t>를 선택한 후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원하는 </a:t>
            </a:r>
            <a:r>
              <a:rPr lang="en-US" altLang="ko-KR" dirty="0" smtClean="0">
                <a:sym typeface="Wingdings" panose="05000000000000000000" pitchFamily="2" charset="2"/>
              </a:rPr>
              <a:t>Layout</a:t>
            </a:r>
            <a:r>
              <a:rPr lang="ko-KR" altLang="en-US" dirty="0" smtClean="0">
                <a:sym typeface="Wingdings" panose="05000000000000000000" pitchFamily="2" charset="2"/>
              </a:rPr>
              <a:t>을 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선택하면 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en-US" altLang="ko-KR" b="1" dirty="0" smtClean="0">
                <a:sym typeface="Wingdings" panose="05000000000000000000" pitchFamily="2" charset="2"/>
              </a:rPr>
              <a:t>Orientation </a:t>
            </a:r>
            <a:r>
              <a:rPr lang="ko-KR" altLang="en-US" dirty="0" smtClean="0">
                <a:sym typeface="Wingdings" panose="05000000000000000000" pitchFamily="2" charset="2"/>
              </a:rPr>
              <a:t>을 가로</a:t>
            </a:r>
            <a:r>
              <a:rPr lang="en-US" altLang="ko-KR" dirty="0" smtClean="0">
                <a:sym typeface="Wingdings" panose="05000000000000000000" pitchFamily="2" charset="2"/>
              </a:rPr>
              <a:t>(horizontal)</a:t>
            </a:r>
            <a:r>
              <a:rPr lang="ko-KR" altLang="en-US" dirty="0" smtClean="0">
                <a:sym typeface="Wingdings" panose="05000000000000000000" pitchFamily="2" charset="2"/>
              </a:rPr>
              <a:t> 혹은 세로</a:t>
            </a:r>
            <a:r>
              <a:rPr lang="en-US" altLang="ko-KR" dirty="0" smtClean="0">
                <a:sym typeface="Wingdings" panose="05000000000000000000" pitchFamily="2" charset="2"/>
              </a:rPr>
              <a:t>(vertical)</a:t>
            </a:r>
            <a:r>
              <a:rPr lang="ko-KR" altLang="en-US" dirty="0" smtClean="0">
                <a:sym typeface="Wingdings" panose="05000000000000000000" pitchFamily="2" charset="2"/>
              </a:rPr>
              <a:t>로 할지 정할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>horizontal </a:t>
            </a:r>
            <a:r>
              <a:rPr lang="ko-KR" altLang="en-US" dirty="0" smtClean="0">
                <a:sym typeface="Wingdings" panose="05000000000000000000" pitchFamily="2" charset="2"/>
              </a:rPr>
              <a:t>이 </a:t>
            </a:r>
            <a:r>
              <a:rPr lang="en-US" altLang="ko-KR" dirty="0" smtClean="0">
                <a:sym typeface="Wingdings" panose="05000000000000000000" pitchFamily="2" charset="2"/>
              </a:rPr>
              <a:t>default </a:t>
            </a:r>
            <a:r>
              <a:rPr lang="ko-KR" altLang="en-US" dirty="0" smtClean="0">
                <a:sym typeface="Wingdings" panose="05000000000000000000" pitchFamily="2" charset="2"/>
              </a:rPr>
              <a:t>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endParaRPr lang="en-US" altLang="ko-KR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ko-KR" dirty="0">
                <a:sym typeface="Wingdings" panose="05000000000000000000" pitchFamily="2" charset="2"/>
              </a:rPr>
              <a:t/>
            </a:r>
            <a:br>
              <a:rPr lang="en-US" altLang="ko-KR" dirty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8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6496" y="860046"/>
            <a:ext cx="2034716" cy="3566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655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Hu025</a:t>
            </a:r>
            <a:r>
              <a:rPr lang="en-US" altLang="ko-KR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x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ScrollView: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원래의 스크롤뷰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실습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en-US" altLang="ko-KR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Hu025ScrollView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개선하기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>
                <a:sym typeface="Wingdings" panose="05000000000000000000" pitchFamily="2" charset="2"/>
              </a:rPr>
              <a:t>Hu025ScrollView</a:t>
            </a:r>
            <a:r>
              <a:rPr lang="ko-KR" altLang="en-US" dirty="0" smtClean="0">
                <a:sym typeface="Wingdings" panose="05000000000000000000" pitchFamily="2" charset="2"/>
              </a:rPr>
              <a:t>는 이제 버튼을 </a:t>
            </a:r>
            <a:r>
              <a:rPr lang="ko-KR" altLang="en-US" dirty="0">
                <a:sym typeface="Wingdings" panose="05000000000000000000" pitchFamily="2" charset="2"/>
              </a:rPr>
              <a:t>클릭할 때마다 두 이미지를 번갈아 </a:t>
            </a:r>
            <a:r>
              <a:rPr lang="ko-KR" altLang="en-US" dirty="0" smtClean="0">
                <a:sym typeface="Wingdings" panose="05000000000000000000" pitchFamily="2" charset="2"/>
              </a:rPr>
              <a:t>보여 줄 수 있고 스크롤도 가능합니다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그러나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/>
              <a:t>아직도 이 프로그램에 아쉬운 점이 </a:t>
            </a:r>
            <a:r>
              <a:rPr lang="ko-KR" altLang="en-US" dirty="0" smtClean="0"/>
              <a:t>있습니다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무엇일까요</a:t>
            </a:r>
            <a:r>
              <a:rPr lang="en-US" altLang="ko-KR" dirty="0" smtClean="0"/>
              <a:t>?</a:t>
            </a:r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80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902" y="3279770"/>
            <a:ext cx="1744653" cy="304102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5600" y="3284984"/>
            <a:ext cx="1723793" cy="303581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7438" y="3279770"/>
            <a:ext cx="1744653" cy="3041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768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2"/>
          <p:cNvSpPr>
            <a:spLocks noGrp="1"/>
          </p:cNvSpPr>
          <p:nvPr>
            <p:ph idx="10"/>
          </p:nvPr>
        </p:nvSpPr>
        <p:spPr>
          <a:xfrm>
            <a:off x="453100" y="836712"/>
            <a:ext cx="11253818" cy="5659818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 smtClean="0">
                <a:sym typeface="Wingdings" panose="05000000000000000000" pitchFamily="2" charset="2"/>
              </a:rPr>
              <a:t>여러분에게 주어진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Joy021Views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프로젝트에서는 </a:t>
            </a:r>
            <a:r>
              <a:rPr lang="en-US" altLang="ko-KR" dirty="0" smtClean="0">
                <a:sym typeface="Wingdings" panose="05000000000000000000" pitchFamily="2" charset="2"/>
              </a:rPr>
              <a:t>Relative </a:t>
            </a:r>
            <a:r>
              <a:rPr lang="ko-KR" altLang="en-US" dirty="0" smtClean="0">
                <a:sym typeface="Wingdings" panose="05000000000000000000" pitchFamily="2" charset="2"/>
              </a:rPr>
              <a:t>레이아웃을 사용하여 다음과 같이 화면을 구성하고 이미지 하나를 보여주고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앱을 실행해보고 코드를 살펴보십시오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가운데 있는 버튼이 아무런 반응을 하지 않도록 코드가 주어졌습니다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이제 버튼을 클릭할 때마다 이미지 위치를 위 혹은 아래로 바꾸도록 </a:t>
            </a:r>
            <a:r>
              <a:rPr lang="en-US" altLang="ko-KR" dirty="0" smtClean="0">
                <a:sym typeface="Wingdings" panose="05000000000000000000" pitchFamily="2" charset="2"/>
              </a:rPr>
              <a:t>MainActivity.java</a:t>
            </a:r>
            <a:r>
              <a:rPr lang="ko-KR" altLang="en-US" dirty="0" smtClean="0">
                <a:sym typeface="Wingdings" panose="05000000000000000000" pitchFamily="2" charset="2"/>
              </a:rPr>
              <a:t>를 수정하려고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이 작업을 하는 과정 중에 다양한 새로운 것들도 또한 배우고자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1: 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MainActivity.java, activity_main.xml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파일을 읽어보고 특이한 점들을 살펴 보십시오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우리가 다루지 않던 사항들이 몇 개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2"/>
            <a:r>
              <a:rPr lang="en-US" altLang="ko-KR" dirty="0" err="1" smtClean="0">
                <a:sym typeface="Wingdings" panose="05000000000000000000" pitchFamily="2" charset="2"/>
              </a:rPr>
              <a:t>setOnClickListener</a:t>
            </a:r>
            <a:r>
              <a:rPr lang="en-US" altLang="ko-KR" dirty="0" smtClean="0">
                <a:sym typeface="Wingdings" panose="05000000000000000000" pitchFamily="2" charset="2"/>
              </a:rPr>
              <a:t>()</a:t>
            </a:r>
            <a:endParaRPr lang="en-US" altLang="ko-KR" dirty="0">
              <a:sym typeface="Wingdings" panose="05000000000000000000" pitchFamily="2" charset="2"/>
            </a:endParaRPr>
          </a:p>
          <a:p>
            <a:pPr lvl="2"/>
            <a:r>
              <a:rPr lang="en-US" altLang="ko-KR" dirty="0" err="1" smtClean="0">
                <a:sym typeface="Wingdings" panose="05000000000000000000" pitchFamily="2" charset="2"/>
              </a:rPr>
              <a:t>setImageResource</a:t>
            </a:r>
            <a:r>
              <a:rPr lang="en-US" altLang="ko-KR" dirty="0" smtClean="0">
                <a:sym typeface="Wingdings" panose="05000000000000000000" pitchFamily="2" charset="2"/>
              </a:rPr>
              <a:t>()</a:t>
            </a:r>
          </a:p>
          <a:p>
            <a:pPr lvl="2"/>
            <a:r>
              <a:rPr lang="en-US" altLang="ko-KR" dirty="0" smtClean="0">
                <a:sym typeface="Wingdings" panose="05000000000000000000" pitchFamily="2" charset="2"/>
              </a:rPr>
              <a:t>invalidate() </a:t>
            </a:r>
          </a:p>
          <a:p>
            <a:pPr lvl="2"/>
            <a:r>
              <a:rPr lang="en-US" altLang="ko-KR" dirty="0" smtClean="0">
                <a:sym typeface="Wingdings" panose="05000000000000000000" pitchFamily="2" charset="2"/>
              </a:rPr>
              <a:t>RelativeLayout</a:t>
            </a:r>
          </a:p>
          <a:p>
            <a:pPr lvl="2"/>
            <a:r>
              <a:rPr lang="en-US" altLang="ko-KR" dirty="0" err="1" smtClean="0">
                <a:sym typeface="Wingdings" panose="05000000000000000000" pitchFamily="2" charset="2"/>
              </a:rPr>
              <a:t>ImageButton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2"/>
            <a:r>
              <a:rPr lang="en-US" altLang="ko-KR" dirty="0" smtClean="0">
                <a:sym typeface="Wingdings" panose="05000000000000000000" pitchFamily="2" charset="2"/>
              </a:rPr>
              <a:t>an alternative for onClick attribute </a:t>
            </a:r>
          </a:p>
          <a:p>
            <a:pPr lvl="2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Joy021Views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두 개의 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이미지뷰에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이미지 번갈아 보여주기</a:t>
            </a:r>
            <a:endParaRPr lang="en-US" altLang="ko-KR" dirty="0">
              <a:solidFill>
                <a:srgbClr val="C00000"/>
              </a:solidFill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81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6218" y="2870077"/>
            <a:ext cx="1866664" cy="322321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6621" y="2870077"/>
            <a:ext cx="1804013" cy="316019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6196" y="2870076"/>
            <a:ext cx="1806428" cy="3160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533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2"/>
          <p:cNvSpPr>
            <a:spLocks noGrp="1"/>
          </p:cNvSpPr>
          <p:nvPr>
            <p:ph idx="10"/>
          </p:nvPr>
        </p:nvSpPr>
        <p:spPr>
          <a:xfrm>
            <a:off x="453100" y="836712"/>
            <a:ext cx="11253818" cy="5659818"/>
          </a:xfrm>
        </p:spPr>
        <p:txBody>
          <a:bodyPr/>
          <a:lstStyle/>
          <a:p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1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계속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: </a:t>
            </a:r>
            <a:r>
              <a:rPr lang="ko-KR" altLang="en-US" dirty="0" smtClean="0">
                <a:sym typeface="Wingdings" panose="05000000000000000000" pitchFamily="2" charset="2"/>
              </a:rPr>
              <a:t>다음을 알아 둡시다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lvl="1"/>
            <a:r>
              <a:rPr lang="en-US" altLang="ko-KR" b="1" dirty="0" smtClean="0">
                <a:sym typeface="Wingdings" panose="05000000000000000000" pitchFamily="2" charset="2"/>
              </a:rPr>
              <a:t>RelativeLayout 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부모 컨테이너나 다른 뷰와의 상대적인 위치를 이용해 뷰의 위치를 결정할 수 있도록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예를 들어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버튼의 아래 쪽에 또 다른 버튼을 배치하고 싶을 때 이미 추가되어 있는 버튼의 아래쪽에 붙여 달라는 속성을 </a:t>
            </a:r>
            <a:r>
              <a:rPr lang="en-US" altLang="ko-KR" dirty="0" smtClean="0">
                <a:sym typeface="Wingdings" panose="05000000000000000000" pitchFamily="2" charset="2"/>
              </a:rPr>
              <a:t>XML </a:t>
            </a:r>
            <a:r>
              <a:rPr lang="ko-KR" altLang="en-US" dirty="0" smtClean="0">
                <a:sym typeface="Wingdings" panose="05000000000000000000" pitchFamily="2" charset="2"/>
              </a:rPr>
              <a:t>레이아웃에서 설정할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그런데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요즈음</a:t>
            </a:r>
            <a:r>
              <a:rPr lang="en-US" altLang="ko-KR" dirty="0" smtClean="0">
                <a:sym typeface="Wingdings" panose="05000000000000000000" pitchFamily="2" charset="2"/>
              </a:rPr>
              <a:t>, ConstraintLayout</a:t>
            </a:r>
            <a:r>
              <a:rPr lang="ko-KR" altLang="en-US" dirty="0" smtClean="0">
                <a:sym typeface="Wingdings" panose="05000000000000000000" pitchFamily="2" charset="2"/>
              </a:rPr>
              <a:t>으로 대부분 대체할 수 있어서</a:t>
            </a:r>
            <a:r>
              <a:rPr lang="en-US" altLang="ko-KR" dirty="0" smtClean="0">
                <a:sym typeface="Wingdings" panose="05000000000000000000" pitchFamily="2" charset="2"/>
              </a:rPr>
              <a:t>, RelativeLayout</a:t>
            </a:r>
            <a:r>
              <a:rPr lang="ko-KR" altLang="en-US" dirty="0" smtClean="0">
                <a:sym typeface="Wingdings" panose="05000000000000000000" pitchFamily="2" charset="2"/>
              </a:rPr>
              <a:t>을 많이 사용하지 않지만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예전의 코드들을 이해하려면 조금은 알아야합니다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en-US" altLang="ko-KR" b="1" dirty="0" err="1" smtClean="0">
                <a:sym typeface="Wingdings" panose="05000000000000000000" pitchFamily="2" charset="2"/>
              </a:rPr>
              <a:t>setImageResource</a:t>
            </a:r>
            <a:r>
              <a:rPr lang="en-US" altLang="ko-KR" b="1" dirty="0" smtClean="0">
                <a:sym typeface="Wingdings" panose="05000000000000000000" pitchFamily="2" charset="2"/>
              </a:rPr>
              <a:t>() 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err="1" smtClean="0">
                <a:sym typeface="Wingdings" panose="05000000000000000000" pitchFamily="2" charset="2"/>
              </a:rPr>
              <a:t>이미지뷰에</a:t>
            </a:r>
            <a:r>
              <a:rPr lang="ko-KR" altLang="en-US" dirty="0" smtClean="0">
                <a:sym typeface="Wingdings" panose="05000000000000000000" pitchFamily="2" charset="2"/>
              </a:rPr>
              <a:t> 이미지를 설정하는 가장 간단한 방법입니다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  <a:r>
              <a:rPr lang="ko-KR" altLang="en-US" dirty="0" smtClean="0">
                <a:sym typeface="Wingdings" panose="05000000000000000000" pitchFamily="2" charset="2"/>
              </a:rPr>
              <a:t>또 다른 방법은 </a:t>
            </a:r>
            <a:r>
              <a:rPr lang="en-US" altLang="ko-KR" dirty="0" err="1" smtClean="0">
                <a:sym typeface="Wingdings" panose="05000000000000000000" pitchFamily="2" charset="2"/>
              </a:rPr>
              <a:t>setImageDrawable</a:t>
            </a:r>
            <a:r>
              <a:rPr lang="en-US" altLang="ko-KR" dirty="0" smtClean="0">
                <a:sym typeface="Wingdings" panose="05000000000000000000" pitchFamily="2" charset="2"/>
              </a:rPr>
              <a:t>()</a:t>
            </a:r>
            <a:r>
              <a:rPr lang="ko-KR" altLang="en-US" dirty="0" smtClean="0">
                <a:sym typeface="Wingdings" panose="05000000000000000000" pitchFamily="2" charset="2"/>
              </a:rPr>
              <a:t>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r>
              <a:rPr lang="en-US" altLang="ko-KR" b="1" dirty="0" err="1" smtClean="0">
                <a:sym typeface="Wingdings" panose="05000000000000000000" pitchFamily="2" charset="2"/>
              </a:rPr>
              <a:t>setOnClickListener</a:t>
            </a:r>
            <a:r>
              <a:rPr lang="en-US" altLang="ko-KR" b="1" dirty="0" smtClean="0">
                <a:sym typeface="Wingdings" panose="05000000000000000000" pitchFamily="2" charset="2"/>
              </a:rPr>
              <a:t>() </a:t>
            </a:r>
            <a:r>
              <a:rPr lang="en-US" altLang="ko-KR" dirty="0">
                <a:sym typeface="Wingdings" panose="05000000000000000000" pitchFamily="2" charset="2"/>
              </a:rPr>
              <a:t/>
            </a:r>
            <a:br>
              <a:rPr lang="en-US" altLang="ko-KR" dirty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버튼 이벤트가 일어날 때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실행해야 할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메소드를</a:t>
            </a:r>
            <a:r>
              <a:rPr lang="ko-KR" altLang="en-US" dirty="0" smtClean="0">
                <a:sym typeface="Wingdings" panose="05000000000000000000" pitchFamily="2" charset="2"/>
              </a:rPr>
              <a:t> 지정하는 함수 즉 </a:t>
            </a:r>
            <a:r>
              <a:rPr lang="en-US" altLang="ko-KR" dirty="0" err="1" smtClean="0">
                <a:sym typeface="Wingdings" panose="05000000000000000000" pitchFamily="2" charset="2"/>
              </a:rPr>
              <a:t>EventHandler</a:t>
            </a:r>
            <a:r>
              <a:rPr lang="ko-KR" altLang="en-US" dirty="0" smtClean="0">
                <a:sym typeface="Wingdings" panose="05000000000000000000" pitchFamily="2" charset="2"/>
              </a:rPr>
              <a:t>함수입니다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여기서는 사용자가 화살표 버튼을 클릭할 경우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호출할 메소드를 여기서 등록하는 것입니다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이렇게 하면</a:t>
            </a:r>
            <a:r>
              <a:rPr lang="en-US" altLang="ko-KR" dirty="0" smtClean="0">
                <a:sym typeface="Wingdings" panose="05000000000000000000" pitchFamily="2" charset="2"/>
              </a:rPr>
              <a:t>, activity_main.xml</a:t>
            </a:r>
            <a:r>
              <a:rPr lang="ko-KR" altLang="en-US" dirty="0" smtClean="0">
                <a:sym typeface="Wingdings" panose="05000000000000000000" pitchFamily="2" charset="2"/>
              </a:rPr>
              <a:t>에서 </a:t>
            </a:r>
            <a:r>
              <a:rPr lang="en-US" altLang="ko-KR" dirty="0" smtClean="0">
                <a:sym typeface="Wingdings" panose="05000000000000000000" pitchFamily="2" charset="2"/>
              </a:rPr>
              <a:t>onClick</a:t>
            </a:r>
            <a:r>
              <a:rPr lang="ko-KR" altLang="en-US" dirty="0" smtClean="0">
                <a:sym typeface="Wingdings" panose="05000000000000000000" pitchFamily="2" charset="2"/>
              </a:rPr>
              <a:t>속성에 호출할 메소드를 </a:t>
            </a:r>
            <a:r>
              <a:rPr lang="en-US" altLang="ko-KR" dirty="0" smtClean="0">
                <a:sym typeface="Wingdings" panose="05000000000000000000" pitchFamily="2" charset="2"/>
              </a:rPr>
              <a:t>hard-coded </a:t>
            </a:r>
            <a:r>
              <a:rPr lang="ko-KR" altLang="en-US" dirty="0" smtClean="0">
                <a:sym typeface="Wingdings" panose="05000000000000000000" pitchFamily="2" charset="2"/>
              </a:rPr>
              <a:t>할 필요가 없습니다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r>
              <a:rPr lang="en-US" altLang="ko-KR" b="1" dirty="0">
                <a:sym typeface="Wingdings" panose="05000000000000000000" pitchFamily="2" charset="2"/>
              </a:rPr>
              <a:t>invalidate</a:t>
            </a:r>
            <a:r>
              <a:rPr lang="en-US" altLang="ko-KR" b="1" dirty="0" smtClean="0">
                <a:sym typeface="Wingdings" panose="05000000000000000000" pitchFamily="2" charset="2"/>
              </a:rPr>
              <a:t>() </a:t>
            </a:r>
            <a:r>
              <a:rPr lang="en-US" altLang="ko-KR" dirty="0" smtClean="0">
                <a:sym typeface="Wingdings" panose="05000000000000000000" pitchFamily="2" charset="2"/>
              </a:rPr>
              <a:t>–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뷰에 내용을 변경하여서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다시 화면을 그려야 할 때 호출하는 함수입니다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>"redraw </a:t>
            </a:r>
            <a:r>
              <a:rPr lang="en-US" altLang="ko-KR" dirty="0">
                <a:sym typeface="Wingdings" panose="05000000000000000000" pitchFamily="2" charset="2"/>
              </a:rPr>
              <a:t>on </a:t>
            </a:r>
            <a:r>
              <a:rPr lang="en-US" altLang="ko-KR" dirty="0" smtClean="0">
                <a:sym typeface="Wingdings" panose="05000000000000000000" pitchFamily="2" charset="2"/>
              </a:rPr>
              <a:t>screen"</a:t>
            </a:r>
            <a:r>
              <a:rPr lang="ko-KR" altLang="en-US" dirty="0" smtClean="0">
                <a:sym typeface="Wingdings" panose="05000000000000000000" pitchFamily="2" charset="2"/>
              </a:rPr>
              <a:t>의 기능이며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뷰의 </a:t>
            </a:r>
            <a:r>
              <a:rPr lang="en-US" altLang="ko-KR" dirty="0" err="1" smtClean="0">
                <a:sym typeface="Wingdings" panose="05000000000000000000" pitchFamily="2" charset="2"/>
              </a:rPr>
              <a:t>onDraw</a:t>
            </a:r>
            <a:r>
              <a:rPr lang="en-US" altLang="ko-KR" dirty="0">
                <a:sym typeface="Wingdings" panose="05000000000000000000" pitchFamily="2" charset="2"/>
              </a:rPr>
              <a:t>()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메소드를</a:t>
            </a:r>
            <a:r>
              <a:rPr lang="ko-KR" altLang="en-US" dirty="0" smtClean="0">
                <a:sym typeface="Wingdings" panose="05000000000000000000" pitchFamily="2" charset="2"/>
              </a:rPr>
              <a:t> 호출하게 됩니다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Joy021Views: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두 개의 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이미지뷰에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이미지 번갈아 보여주기</a:t>
            </a:r>
            <a:endParaRPr lang="en-US" altLang="ko-KR" dirty="0">
              <a:solidFill>
                <a:srgbClr val="C00000"/>
              </a:solidFill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7456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2"/>
          <p:cNvSpPr>
            <a:spLocks noGrp="1"/>
          </p:cNvSpPr>
          <p:nvPr>
            <p:ph idx="10"/>
          </p:nvPr>
        </p:nvSpPr>
        <p:spPr>
          <a:xfrm>
            <a:off x="453100" y="836712"/>
            <a:ext cx="11253818" cy="5659818"/>
          </a:xfrm>
        </p:spPr>
        <p:txBody>
          <a:bodyPr/>
          <a:lstStyle/>
          <a:p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2: </a:t>
            </a:r>
            <a:r>
              <a:rPr lang="en-US" altLang="ko-KR" dirty="0" smtClean="0">
                <a:sym typeface="Wingdings" panose="05000000000000000000" pitchFamily="2" charset="2"/>
              </a:rPr>
              <a:t>MainActivity.java </a:t>
            </a:r>
            <a:r>
              <a:rPr lang="ko-KR" altLang="en-US" dirty="0" smtClean="0">
                <a:sym typeface="Wingdings" panose="05000000000000000000" pitchFamily="2" charset="2"/>
              </a:rPr>
              <a:t>수정하여 이미지를 위</a:t>
            </a:r>
            <a:r>
              <a:rPr lang="en-US" altLang="ko-KR" dirty="0" smtClean="0">
                <a:sym typeface="Wingdings" panose="05000000000000000000" pitchFamily="2" charset="2"/>
              </a:rPr>
              <a:t>/</a:t>
            </a:r>
            <a:r>
              <a:rPr lang="ko-KR" altLang="en-US" dirty="0" smtClean="0">
                <a:sym typeface="Wingdings" panose="05000000000000000000" pitchFamily="2" charset="2"/>
              </a:rPr>
              <a:t>아래로 번갈아 가면서 보여주도록 코딩합니다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imageView2</a:t>
            </a:r>
            <a:r>
              <a:rPr lang="ko-KR" altLang="en-US" dirty="0" smtClean="0">
                <a:sym typeface="Wingdings" panose="05000000000000000000" pitchFamily="2" charset="2"/>
              </a:rPr>
              <a:t>를 참조할 수 있는 변수가 필요하고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또한 현재 화면의 위쪽에 이미지가 있는지 아래쪽에 있는지를 표시하는 변수도 하나 필요합니다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  <a:r>
              <a:rPr lang="en-US" altLang="ko-KR" dirty="0">
                <a:sym typeface="Wingdings" panose="05000000000000000000" pitchFamily="2" charset="2"/>
              </a:rPr>
              <a:t/>
            </a:r>
            <a:br>
              <a:rPr lang="en-US" altLang="ko-KR" dirty="0">
                <a:sym typeface="Wingdings" panose="05000000000000000000" pitchFamily="2" charset="2"/>
              </a:rPr>
            </a:br>
            <a:r>
              <a:rPr lang="en-US" altLang="ko-KR" dirty="0">
                <a:latin typeface="Consolas" panose="020B0609020204030204" pitchFamily="49" charset="0"/>
                <a:sym typeface="Wingdings" panose="05000000000000000000" pitchFamily="2" charset="2"/>
              </a:rPr>
              <a:t>ImageView imageView1;</a:t>
            </a:r>
            <a:r>
              <a:rPr lang="en-US" altLang="ko-KR" dirty="0" smtClean="0">
                <a:latin typeface="Consolas" panose="020B0609020204030204" pitchFamily="49" charset="0"/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latin typeface="Consolas" panose="020B0609020204030204" pitchFamily="49" charset="0"/>
                <a:sym typeface="Wingdings" panose="05000000000000000000" pitchFamily="2" charset="2"/>
              </a:rPr>
            </a:br>
            <a:r>
              <a:rPr lang="en-US" altLang="ko-KR" dirty="0" smtClean="0">
                <a:latin typeface="Consolas" panose="020B0609020204030204" pitchFamily="49" charset="0"/>
                <a:sym typeface="Wingdings" panose="05000000000000000000" pitchFamily="2" charset="2"/>
              </a:rPr>
              <a:t>Boolean </a:t>
            </a:r>
            <a:r>
              <a:rPr lang="en-US" altLang="ko-KR" dirty="0" err="1" smtClean="0">
                <a:latin typeface="Consolas" panose="020B0609020204030204" pitchFamily="49" charset="0"/>
                <a:sym typeface="Wingdings" panose="05000000000000000000" pitchFamily="2" charset="2"/>
              </a:rPr>
              <a:t>image_on_top</a:t>
            </a:r>
            <a:r>
              <a:rPr lang="en-US" altLang="ko-KR" dirty="0" smtClean="0">
                <a:latin typeface="Consolas" panose="020B0609020204030204" pitchFamily="49" charset="0"/>
                <a:sym typeface="Wingdings" panose="05000000000000000000" pitchFamily="2" charset="2"/>
              </a:rPr>
              <a:t> = false</a:t>
            </a:r>
          </a:p>
          <a:p>
            <a:pPr lvl="1"/>
            <a:r>
              <a:rPr lang="en-US" altLang="ko-KR" dirty="0" err="1" smtClean="0">
                <a:sym typeface="Wingdings" panose="05000000000000000000" pitchFamily="2" charset="2"/>
              </a:rPr>
              <a:t>imageMove</a:t>
            </a:r>
            <a:r>
              <a:rPr lang="en-US" altLang="ko-KR" dirty="0" smtClean="0">
                <a:sym typeface="Wingdings" panose="05000000000000000000" pitchFamily="2" charset="2"/>
              </a:rPr>
              <a:t>()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</a:t>
            </a:r>
            <a:r>
              <a:rPr lang="ko-KR" altLang="en-US" dirty="0" smtClean="0">
                <a:sym typeface="Wingdings" panose="05000000000000000000" pitchFamily="2" charset="2"/>
              </a:rPr>
              <a:t> 안에서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en-US" altLang="ko-KR" dirty="0" err="1" smtClean="0">
                <a:sym typeface="Wingdings" panose="05000000000000000000" pitchFamily="2" charset="2"/>
              </a:rPr>
              <a:t>image_on_top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의 값에 따라 이미지를 어디에 그릴 것인지 판단하는 코드가 필요합니다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Joy021Views: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두 개의 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이미지뷰에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이미지 번갈아 보여주기</a:t>
            </a:r>
            <a:endParaRPr lang="en-US" altLang="ko-KR" dirty="0">
              <a:solidFill>
                <a:srgbClr val="C00000"/>
              </a:solidFill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83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6309" y="2996951"/>
            <a:ext cx="2000258" cy="352291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4695" y="3023461"/>
            <a:ext cx="2011713" cy="349721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8283" y="3017270"/>
            <a:ext cx="2015643" cy="3502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709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2"/>
          <p:cNvSpPr>
            <a:spLocks noGrp="1"/>
          </p:cNvSpPr>
          <p:nvPr>
            <p:ph idx="10"/>
          </p:nvPr>
        </p:nvSpPr>
        <p:spPr>
          <a:xfrm>
            <a:off x="453100" y="836712"/>
            <a:ext cx="11253818" cy="5659818"/>
          </a:xfrm>
        </p:spPr>
        <p:txBody>
          <a:bodyPr/>
          <a:lstStyle/>
          <a:p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</a:t>
            </a: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3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: </a:t>
            </a: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현재 코드는 처음에 이미지없이 시작합니다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r>
              <a:rPr lang="ko-KR" altLang="en-US" dirty="0">
                <a:sym typeface="Wingdings" panose="05000000000000000000" pitchFamily="2" charset="2"/>
              </a:rPr>
              <a:t>디폴트로 이미지를 위의 이미지 뷰에 보여주고 시작하도록 코드를 수정하십시오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r>
              <a:rPr lang="ko-KR" altLang="en-US" dirty="0">
                <a:sym typeface="Wingdings" panose="05000000000000000000" pitchFamily="2" charset="2"/>
              </a:rPr>
              <a:t>그리고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그 원리를 이해하십시오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en-US" altLang="ko-KR" dirty="0" err="1" smtClean="0">
                <a:sym typeface="Wingdings" panose="05000000000000000000" pitchFamily="2" charset="2"/>
              </a:rPr>
              <a:t>ImageButton</a:t>
            </a:r>
            <a:r>
              <a:rPr lang="ko-KR" altLang="en-US" dirty="0" smtClean="0">
                <a:sym typeface="Wingdings" panose="05000000000000000000" pitchFamily="2" charset="2"/>
              </a:rPr>
              <a:t>을 좀 작게 만들어 보세요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  <a:r>
              <a:rPr lang="ko-KR" altLang="en-US" dirty="0" smtClean="0">
                <a:sym typeface="Wingdings" panose="05000000000000000000" pitchFamily="2" charset="2"/>
              </a:rPr>
              <a:t>다음 페이지의 정보가 도움이 될 것입니다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Joy021Views: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두 개의 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이미지뷰에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이미지 번갈아 보여주기</a:t>
            </a:r>
            <a:endParaRPr lang="en-US" altLang="ko-KR" dirty="0">
              <a:solidFill>
                <a:srgbClr val="C00000"/>
              </a:solidFill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84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7648" y="2307355"/>
            <a:ext cx="2278414" cy="398320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3913" y="2307355"/>
            <a:ext cx="2304256" cy="3993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544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2"/>
          <p:cNvSpPr>
            <a:spLocks noGrp="1"/>
          </p:cNvSpPr>
          <p:nvPr>
            <p:ph idx="10"/>
          </p:nvPr>
        </p:nvSpPr>
        <p:spPr>
          <a:xfrm>
            <a:off x="453100" y="836712"/>
            <a:ext cx="11253818" cy="5659818"/>
          </a:xfrm>
        </p:spPr>
        <p:txBody>
          <a:bodyPr/>
          <a:lstStyle/>
          <a:p>
            <a:pPr marL="0" indent="0">
              <a:buNone/>
            </a:pP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</a:t>
            </a: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4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: </a:t>
            </a:r>
            <a:r>
              <a:rPr lang="ko-KR" altLang="en-US" dirty="0" smtClean="0">
                <a:sym typeface="Wingdings" panose="05000000000000000000" pitchFamily="2" charset="2"/>
              </a:rPr>
              <a:t>현재 </a:t>
            </a:r>
            <a:r>
              <a:rPr lang="en-US" altLang="ko-KR" dirty="0" err="1" smtClean="0">
                <a:sym typeface="Wingdings" panose="05000000000000000000" pitchFamily="2" charset="2"/>
              </a:rPr>
              <a:t>ImageButton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을 </a:t>
            </a:r>
            <a:r>
              <a:rPr lang="en-US" altLang="ko-KR" dirty="0" smtClean="0">
                <a:sym typeface="Wingdings" panose="05000000000000000000" pitchFamily="2" charset="2"/>
              </a:rPr>
              <a:t>custom button (</a:t>
            </a:r>
            <a:r>
              <a:rPr lang="ko-KR" altLang="en-US" dirty="0" smtClean="0">
                <a:sym typeface="Wingdings" panose="05000000000000000000" pitchFamily="2" charset="2"/>
              </a:rPr>
              <a:t>혹은 </a:t>
            </a:r>
            <a:r>
              <a:rPr lang="ko-KR" altLang="en-US" dirty="0">
                <a:sym typeface="Wingdings" panose="05000000000000000000" pitchFamily="2" charset="2"/>
              </a:rPr>
              <a:t>나 만의 이미지 </a:t>
            </a:r>
            <a:r>
              <a:rPr lang="ko-KR" altLang="en-US" dirty="0" smtClean="0">
                <a:sym typeface="Wingdings" panose="05000000000000000000" pitchFamily="2" charset="2"/>
              </a:rPr>
              <a:t>버튼</a:t>
            </a:r>
            <a:r>
              <a:rPr lang="en-US" altLang="ko-KR" dirty="0" smtClean="0">
                <a:sym typeface="Wingdings" panose="05000000000000000000" pitchFamily="2" charset="2"/>
              </a:rPr>
              <a:t>)</a:t>
            </a:r>
            <a:r>
              <a:rPr lang="ko-KR" altLang="en-US" dirty="0" smtClean="0">
                <a:sym typeface="Wingdings" panose="05000000000000000000" pitchFamily="2" charset="2"/>
              </a:rPr>
              <a:t>으로 교체 해보세요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res/</a:t>
            </a:r>
            <a:r>
              <a:rPr lang="en-US" altLang="ko-KR" dirty="0" err="1" smtClean="0">
                <a:sym typeface="Wingdings" panose="05000000000000000000" pitchFamily="2" charset="2"/>
              </a:rPr>
              <a:t>drawable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위에서 우클릭하여 </a:t>
            </a:r>
            <a:r>
              <a:rPr lang="en-US" altLang="ko-KR" dirty="0" smtClean="0">
                <a:sym typeface="Wingdings" panose="05000000000000000000" pitchFamily="2" charset="2"/>
              </a:rPr>
              <a:t>new  image asset </a:t>
            </a:r>
            <a:r>
              <a:rPr lang="ko-KR" altLang="en-US" dirty="0" smtClean="0">
                <a:sym typeface="Wingdings" panose="05000000000000000000" pitchFamily="2" charset="2"/>
              </a:rPr>
              <a:t>다음과 같은 화면이 나옵니다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marL="800100" lvl="1" indent="-342900">
              <a:buFont typeface="+mj-lt"/>
              <a:buAutoNum type="arabicParenR"/>
            </a:pPr>
            <a:r>
              <a:rPr lang="en-US" altLang="ko-KR" dirty="0" smtClean="0">
                <a:sym typeface="Wingdings" panose="05000000000000000000" pitchFamily="2" charset="2"/>
              </a:rPr>
              <a:t>Icon</a:t>
            </a:r>
            <a:r>
              <a:rPr lang="ko-KR" altLang="en-US" dirty="0" smtClean="0">
                <a:sym typeface="Wingdings" panose="05000000000000000000" pitchFamily="2" charset="2"/>
              </a:rPr>
              <a:t>의 유형으로 </a:t>
            </a:r>
            <a:r>
              <a:rPr lang="en-US" altLang="ko-KR" dirty="0" smtClean="0">
                <a:sym typeface="Wingdings" panose="05000000000000000000" pitchFamily="2" charset="2"/>
              </a:rPr>
              <a:t>[Action Bar and Tab Icons]</a:t>
            </a:r>
            <a:r>
              <a:rPr lang="ko-KR" altLang="en-US" dirty="0" smtClean="0">
                <a:sym typeface="Wingdings" panose="05000000000000000000" pitchFamily="2" charset="2"/>
              </a:rPr>
              <a:t>을 선택합니다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marL="800100" lvl="1" indent="-342900">
              <a:buFont typeface="+mj-lt"/>
              <a:buAutoNum type="arabicParenR"/>
            </a:pPr>
            <a:r>
              <a:rPr lang="en-US" altLang="ko-KR" dirty="0" smtClean="0">
                <a:sym typeface="Wingdings" panose="05000000000000000000" pitchFamily="2" charset="2"/>
              </a:rPr>
              <a:t>Icon</a:t>
            </a:r>
            <a:r>
              <a:rPr lang="ko-KR" altLang="en-US" dirty="0" smtClean="0">
                <a:sym typeface="Wingdings" panose="05000000000000000000" pitchFamily="2" charset="2"/>
              </a:rPr>
              <a:t>의 이름을 입력합니다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marL="800100" lvl="1" indent="-342900">
              <a:buFont typeface="+mj-lt"/>
              <a:buAutoNum type="arabicParenR"/>
            </a:pPr>
            <a:r>
              <a:rPr lang="en-US" altLang="ko-KR" dirty="0" smtClean="0">
                <a:sym typeface="Wingdings" panose="05000000000000000000" pitchFamily="2" charset="2"/>
              </a:rPr>
              <a:t>Clip Art</a:t>
            </a:r>
            <a:r>
              <a:rPr lang="ko-KR" altLang="en-US" dirty="0" smtClean="0">
                <a:sym typeface="Wingdings" panose="05000000000000000000" pitchFamily="2" charset="2"/>
              </a:rPr>
              <a:t>를 클릭하여 </a:t>
            </a:r>
            <a:r>
              <a:rPr lang="en-US" altLang="ko-KR" dirty="0" smtClean="0">
                <a:sym typeface="Wingdings" panose="05000000000000000000" pitchFamily="2" charset="2"/>
              </a:rPr>
              <a:t>icons </a:t>
            </a:r>
            <a:r>
              <a:rPr lang="ko-KR" altLang="en-US" dirty="0" smtClean="0">
                <a:sym typeface="Wingdings" panose="05000000000000000000" pitchFamily="2" charset="2"/>
              </a:rPr>
              <a:t>창을 열고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</a:p>
          <a:p>
            <a:pPr marL="800100" lvl="1" indent="-342900">
              <a:buFont typeface="+mj-lt"/>
              <a:buAutoNum type="arabicParenR"/>
            </a:pPr>
            <a:r>
              <a:rPr lang="ko-KR" altLang="en-US" dirty="0" smtClean="0">
                <a:sym typeface="Wingdings" panose="05000000000000000000" pitchFamily="2" charset="2"/>
              </a:rPr>
              <a:t>알맞은 </a:t>
            </a:r>
            <a:r>
              <a:rPr lang="en-US" altLang="ko-KR" dirty="0" smtClean="0">
                <a:sym typeface="Wingdings" panose="05000000000000000000" pitchFamily="2" charset="2"/>
              </a:rPr>
              <a:t>icon</a:t>
            </a:r>
            <a:r>
              <a:rPr lang="ko-KR" altLang="en-US" dirty="0" smtClean="0">
                <a:sym typeface="Wingdings" panose="05000000000000000000" pitchFamily="2" charset="2"/>
              </a:rPr>
              <a:t>을 선택하고</a:t>
            </a:r>
            <a:r>
              <a:rPr lang="en-US" altLang="ko-KR" dirty="0" smtClean="0">
                <a:sym typeface="Wingdings" panose="05000000000000000000" pitchFamily="2" charset="2"/>
              </a:rPr>
              <a:t>, OK</a:t>
            </a:r>
            <a:r>
              <a:rPr lang="ko-KR" altLang="en-US" dirty="0" smtClean="0">
                <a:sym typeface="Wingdings" panose="05000000000000000000" pitchFamily="2" charset="2"/>
              </a:rPr>
              <a:t>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Joy021Views: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두 개의 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이미지뷰에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이미지 번갈아 보여주기</a:t>
            </a:r>
            <a:endParaRPr lang="en-US" altLang="ko-KR" dirty="0">
              <a:solidFill>
                <a:srgbClr val="C00000"/>
              </a:solidFill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85</a:t>
            </a:fld>
            <a:endParaRPr lang="ko-KR" altLang="en-US"/>
          </a:p>
        </p:txBody>
      </p:sp>
      <p:grpSp>
        <p:nvGrpSpPr>
          <p:cNvPr id="15" name="그룹 14"/>
          <p:cNvGrpSpPr/>
          <p:nvPr/>
        </p:nvGrpSpPr>
        <p:grpSpPr>
          <a:xfrm>
            <a:off x="263351" y="2925138"/>
            <a:ext cx="7485461" cy="3594725"/>
            <a:chOff x="652254" y="1658409"/>
            <a:chExt cx="7531978" cy="3765989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2254" y="1658409"/>
              <a:ext cx="7531978" cy="3765989"/>
            </a:xfrm>
            <a:prstGeom prst="rect">
              <a:avLst/>
            </a:prstGeom>
          </p:spPr>
        </p:pic>
        <p:sp>
          <p:nvSpPr>
            <p:cNvPr id="5" name="직사각형 4"/>
            <p:cNvSpPr/>
            <p:nvPr/>
          </p:nvSpPr>
          <p:spPr>
            <a:xfrm>
              <a:off x="4418243" y="1668112"/>
              <a:ext cx="41549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 smtClean="0">
                  <a:solidFill>
                    <a:srgbClr val="C00000"/>
                  </a:solidFill>
                  <a:sym typeface="Wingdings" panose="05000000000000000000" pitchFamily="2" charset="2"/>
                </a:rPr>
                <a:t>(1)</a:t>
              </a:r>
              <a:endParaRPr lang="en-US" altLang="ko-KR" sz="1400" dirty="0">
                <a:solidFill>
                  <a:srgbClr val="C00000"/>
                </a:solidFill>
                <a:sym typeface="Wingdings" panose="05000000000000000000" pitchFamily="2" charset="2"/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3640782" y="1949065"/>
              <a:ext cx="41549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 smtClean="0">
                  <a:solidFill>
                    <a:srgbClr val="C00000"/>
                  </a:solidFill>
                  <a:sym typeface="Wingdings" panose="05000000000000000000" pitchFamily="2" charset="2"/>
                </a:rPr>
                <a:t>(2)</a:t>
              </a:r>
              <a:endParaRPr lang="en-US" altLang="ko-KR" sz="1400" dirty="0">
                <a:solidFill>
                  <a:srgbClr val="C00000"/>
                </a:solidFill>
                <a:sym typeface="Wingdings" panose="05000000000000000000" pitchFamily="2" charset="2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3433033" y="2329943"/>
              <a:ext cx="41549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 smtClean="0">
                  <a:solidFill>
                    <a:srgbClr val="C00000"/>
                  </a:solidFill>
                  <a:sym typeface="Wingdings" panose="05000000000000000000" pitchFamily="2" charset="2"/>
                </a:rPr>
                <a:t>(3)</a:t>
              </a:r>
              <a:endParaRPr lang="en-US" altLang="ko-KR" sz="1400" dirty="0">
                <a:solidFill>
                  <a:srgbClr val="C00000"/>
                </a:solidFill>
                <a:sym typeface="Wingdings" panose="05000000000000000000" pitchFamily="2" charset="2"/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7464152" y="4110322"/>
              <a:ext cx="41549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 smtClean="0">
                  <a:solidFill>
                    <a:srgbClr val="C00000"/>
                  </a:solidFill>
                  <a:sym typeface="Wingdings" panose="05000000000000000000" pitchFamily="2" charset="2"/>
                </a:rPr>
                <a:t>(4)</a:t>
              </a:r>
              <a:endParaRPr lang="en-US" altLang="ko-KR" sz="1400" dirty="0">
                <a:solidFill>
                  <a:srgbClr val="C00000"/>
                </a:solidFill>
                <a:sym typeface="Wingdings" panose="05000000000000000000" pitchFamily="2" charset="2"/>
              </a:endParaRPr>
            </a:p>
          </p:txBody>
        </p:sp>
      </p:grpSp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5807" y="4078785"/>
            <a:ext cx="3717753" cy="2375944"/>
          </a:xfrm>
          <a:prstGeom prst="rect">
            <a:avLst/>
          </a:prstGeom>
        </p:spPr>
      </p:pic>
      <p:sp>
        <p:nvSpPr>
          <p:cNvPr id="17" name="왼쪽 화살표 16"/>
          <p:cNvSpPr/>
          <p:nvPr/>
        </p:nvSpPr>
        <p:spPr>
          <a:xfrm>
            <a:off x="9966259" y="5297032"/>
            <a:ext cx="432048" cy="216024"/>
          </a:xfrm>
          <a:prstGeom prst="lef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8075807" y="3451413"/>
            <a:ext cx="2619628" cy="523220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altLang="ko-KR" sz="1400" dirty="0" smtClean="0"/>
              <a:t>res/</a:t>
            </a:r>
            <a:r>
              <a:rPr lang="en-US" altLang="ko-KR" sz="1400" dirty="0" err="1" smtClean="0"/>
              <a:t>drawable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폴더 </a:t>
            </a:r>
            <a:r>
              <a:rPr lang="en-US" altLang="ko-KR" sz="1400" dirty="0" smtClean="0"/>
              <a:t>icons</a:t>
            </a:r>
            <a:r>
              <a:rPr lang="ko-KR" altLang="en-US" sz="1400" dirty="0" smtClean="0"/>
              <a:t>들이 </a:t>
            </a:r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r>
              <a:rPr lang="ko-KR" altLang="en-US" sz="1400" dirty="0" smtClean="0"/>
              <a:t>생성된 것을 볼 수 있습니다</a:t>
            </a:r>
            <a:r>
              <a:rPr lang="en-US" altLang="ko-KR" sz="1400" dirty="0" smtClean="0"/>
              <a:t>. </a:t>
            </a:r>
            <a:r>
              <a:rPr lang="ko-KR" altLang="en-US" sz="1400" dirty="0" smtClean="0"/>
              <a:t> </a:t>
            </a:r>
            <a:endParaRPr lang="ko-KR" altLang="en-US" sz="1400" dirty="0"/>
          </a:p>
        </p:txBody>
      </p:sp>
      <p:sp>
        <p:nvSpPr>
          <p:cNvPr id="20" name="왼쪽 화살표 19"/>
          <p:cNvSpPr/>
          <p:nvPr/>
        </p:nvSpPr>
        <p:spPr>
          <a:xfrm>
            <a:off x="10372454" y="4722500"/>
            <a:ext cx="432048" cy="216024"/>
          </a:xfrm>
          <a:prstGeom prst="lef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193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Joy021Views: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두 개의 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이미지뷰에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이미지 번갈아 보여주기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86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447394" y="813378"/>
            <a:ext cx="6584710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>
                <a:latin typeface="Consolas" panose="020B0609020204030204" pitchFamily="49" charset="0"/>
              </a:rPr>
              <a:t>&lt;?xml version="1.0" encoding="utf-8"?&gt;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&lt;</a:t>
            </a:r>
            <a:r>
              <a:rPr lang="en-US" altLang="ko-KR" sz="1200" dirty="0" smtClean="0">
                <a:latin typeface="Consolas" panose="020B0609020204030204" pitchFamily="49" charset="0"/>
              </a:rPr>
              <a:t>RelativeLayout xmlns:android</a:t>
            </a:r>
            <a:r>
              <a:rPr lang="en-US" altLang="ko-KR" sz="1200" dirty="0">
                <a:latin typeface="Consolas" panose="020B0609020204030204" pitchFamily="49" charset="0"/>
              </a:rPr>
              <a:t>="http://schemas.android.com/</a:t>
            </a:r>
            <a:r>
              <a:rPr lang="en-US" altLang="ko-KR" sz="1200" dirty="0" err="1">
                <a:latin typeface="Consolas" panose="020B0609020204030204" pitchFamily="49" charset="0"/>
              </a:rPr>
              <a:t>apk</a:t>
            </a:r>
            <a:r>
              <a:rPr lang="en-US" altLang="ko-KR" sz="1200" dirty="0">
                <a:latin typeface="Consolas" panose="020B0609020204030204" pitchFamily="49" charset="0"/>
              </a:rPr>
              <a:t>/res/android"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</a:t>
            </a:r>
            <a:r>
              <a:rPr lang="en-US" altLang="ko-KR" sz="1200" dirty="0" err="1">
                <a:latin typeface="Consolas" panose="020B0609020204030204" pitchFamily="49" charset="0"/>
              </a:rPr>
              <a:t>xmlns:app</a:t>
            </a:r>
            <a:r>
              <a:rPr lang="en-US" altLang="ko-KR" sz="1200" dirty="0">
                <a:latin typeface="Consolas" panose="020B0609020204030204" pitchFamily="49" charset="0"/>
              </a:rPr>
              <a:t>="http://schemas.android.com/</a:t>
            </a:r>
            <a:r>
              <a:rPr lang="en-US" altLang="ko-KR" sz="1200" dirty="0" err="1">
                <a:latin typeface="Consolas" panose="020B0609020204030204" pitchFamily="49" charset="0"/>
              </a:rPr>
              <a:t>apk</a:t>
            </a:r>
            <a:r>
              <a:rPr lang="en-US" altLang="ko-KR" sz="1200" dirty="0">
                <a:latin typeface="Consolas" panose="020B0609020204030204" pitchFamily="49" charset="0"/>
              </a:rPr>
              <a:t>/res-auto"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</a:t>
            </a:r>
            <a:r>
              <a:rPr lang="en-US" altLang="ko-KR" sz="1200" dirty="0" err="1">
                <a:latin typeface="Consolas" panose="020B0609020204030204" pitchFamily="49" charset="0"/>
              </a:rPr>
              <a:t>xmlns:tools</a:t>
            </a:r>
            <a:r>
              <a:rPr lang="en-US" altLang="ko-KR" sz="1200" dirty="0">
                <a:latin typeface="Consolas" panose="020B0609020204030204" pitchFamily="49" charset="0"/>
              </a:rPr>
              <a:t>="http://schemas.android.com/tools"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android:layout_width="match_parent"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android:layout_height="match_parent"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</a:t>
            </a:r>
            <a:r>
              <a:rPr lang="en-US" altLang="ko-KR" sz="1200" dirty="0" err="1">
                <a:latin typeface="Consolas" panose="020B0609020204030204" pitchFamily="49" charset="0"/>
              </a:rPr>
              <a:t>tools:context</a:t>
            </a:r>
            <a:r>
              <a:rPr lang="en-US" altLang="ko-KR" sz="1200" dirty="0">
                <a:latin typeface="Consolas" panose="020B0609020204030204" pitchFamily="49" charset="0"/>
              </a:rPr>
              <a:t>=".MainActivity"&gt;</a:t>
            </a:r>
          </a:p>
          <a:p>
            <a:endParaRPr lang="en-US" altLang="ko-KR" sz="1200" dirty="0">
              <a:latin typeface="Consolas" panose="020B0609020204030204" pitchFamily="49" charset="0"/>
            </a:endParaRPr>
          </a:p>
          <a:p>
            <a:r>
              <a:rPr lang="en-US" altLang="ko-KR" sz="1200" dirty="0">
                <a:latin typeface="Consolas" panose="020B0609020204030204" pitchFamily="49" charset="0"/>
              </a:rPr>
              <a:t>    &lt;</a:t>
            </a:r>
            <a:r>
              <a:rPr lang="en-US" altLang="ko-KR" sz="1200" dirty="0" err="1">
                <a:latin typeface="Consolas" panose="020B0609020204030204" pitchFamily="49" charset="0"/>
              </a:rPr>
              <a:t>HorizontalScrollView</a:t>
            </a:r>
            <a:endParaRPr lang="en-US" altLang="ko-KR" sz="1200" dirty="0">
              <a:latin typeface="Consolas" panose="020B0609020204030204" pitchFamily="49" charset="0"/>
            </a:endParaRP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android:layout_width="match_parent"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android:layout_height="match_parent"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</a:t>
            </a:r>
            <a:r>
              <a:rPr lang="en-US" altLang="ko-KR" sz="1200" dirty="0" err="1">
                <a:latin typeface="Consolas" panose="020B0609020204030204" pitchFamily="49" charset="0"/>
              </a:rPr>
              <a:t>android:layout_above</a:t>
            </a:r>
            <a:r>
              <a:rPr lang="en-US" altLang="ko-KR" sz="1200" dirty="0">
                <a:latin typeface="Consolas" panose="020B0609020204030204" pitchFamily="49" charset="0"/>
              </a:rPr>
              <a:t>="@+id/</a:t>
            </a:r>
            <a:r>
              <a:rPr lang="en-US" altLang="ko-KR" sz="1200" dirty="0" err="1">
                <a:latin typeface="Consolas" panose="020B0609020204030204" pitchFamily="49" charset="0"/>
              </a:rPr>
              <a:t>buttonLayout</a:t>
            </a:r>
            <a:r>
              <a:rPr lang="en-US" altLang="ko-KR" sz="1200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</a:t>
            </a:r>
            <a:r>
              <a:rPr lang="en-US" altLang="ko-KR" sz="1200" dirty="0" err="1">
                <a:latin typeface="Consolas" panose="020B0609020204030204" pitchFamily="49" charset="0"/>
              </a:rPr>
              <a:t>android:layout_alignParentTop</a:t>
            </a:r>
            <a:r>
              <a:rPr lang="en-US" altLang="ko-KR" sz="1200" dirty="0">
                <a:latin typeface="Consolas" panose="020B0609020204030204" pitchFamily="49" charset="0"/>
              </a:rPr>
              <a:t>="true" &gt;</a:t>
            </a:r>
          </a:p>
          <a:p>
            <a:endParaRPr lang="en-US" altLang="ko-KR" sz="1200" dirty="0">
              <a:latin typeface="Consolas" panose="020B0609020204030204" pitchFamily="49" charset="0"/>
            </a:endParaRP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&lt;ScrollView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android:layout_width="match_parent"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android:layout_height="match_parent"&gt;</a:t>
            </a:r>
          </a:p>
          <a:p>
            <a:endParaRPr lang="en-US" altLang="ko-KR" sz="1200" dirty="0">
              <a:latin typeface="Consolas" panose="020B0609020204030204" pitchFamily="49" charset="0"/>
            </a:endParaRP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&lt;ImageView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    android:id="@+id/imageView1"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    android:layout_width="wrap_content"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    android:layout_height="wrap_content"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    </a:t>
            </a:r>
            <a:r>
              <a:rPr lang="en-US" altLang="ko-KR" sz="1200" dirty="0" err="1">
                <a:latin typeface="Consolas" panose="020B0609020204030204" pitchFamily="49" charset="0"/>
              </a:rPr>
              <a:t>android:scaleType</a:t>
            </a:r>
            <a:r>
              <a:rPr lang="en-US" altLang="ko-KR" sz="1200" dirty="0">
                <a:latin typeface="Consolas" panose="020B0609020204030204" pitchFamily="49" charset="0"/>
              </a:rPr>
              <a:t>="matrix"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    </a:t>
            </a:r>
            <a:r>
              <a:rPr lang="en-US" altLang="ko-KR" sz="1200" dirty="0" err="1">
                <a:latin typeface="Consolas" panose="020B0609020204030204" pitchFamily="49" charset="0"/>
              </a:rPr>
              <a:t>android:scrollbars</a:t>
            </a:r>
            <a:r>
              <a:rPr lang="en-US" altLang="ko-KR" sz="1200" dirty="0">
                <a:latin typeface="Consolas" panose="020B0609020204030204" pitchFamily="49" charset="0"/>
              </a:rPr>
              <a:t>="</a:t>
            </a:r>
            <a:r>
              <a:rPr lang="en-US" altLang="ko-KR" sz="1200" dirty="0" err="1">
                <a:latin typeface="Consolas" panose="020B0609020204030204" pitchFamily="49" charset="0"/>
              </a:rPr>
              <a:t>horizontal|vertical</a:t>
            </a:r>
            <a:r>
              <a:rPr lang="en-US" altLang="ko-KR" sz="1200" dirty="0">
                <a:latin typeface="Consolas" panose="020B0609020204030204" pitchFamily="49" charset="0"/>
              </a:rPr>
              <a:t>" /&gt;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&lt;/ScrollView&gt;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&lt;/</a:t>
            </a:r>
            <a:r>
              <a:rPr lang="en-US" altLang="ko-KR" sz="1200" dirty="0" err="1">
                <a:latin typeface="Consolas" panose="020B0609020204030204" pitchFamily="49" charset="0"/>
              </a:rPr>
              <a:t>HorizontalScrollView</a:t>
            </a:r>
            <a:r>
              <a:rPr lang="en-US" altLang="ko-KR" sz="1200" dirty="0">
                <a:latin typeface="Consolas" panose="020B0609020204030204" pitchFamily="49" charset="0"/>
              </a:rPr>
              <a:t>&gt;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6816080" y="1070115"/>
            <a:ext cx="4896544" cy="56323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>
                <a:latin typeface="Consolas" panose="020B0609020204030204" pitchFamily="49" charset="0"/>
              </a:rPr>
              <a:t> </a:t>
            </a:r>
            <a:r>
              <a:rPr lang="en-US" altLang="ko-KR" sz="1200" dirty="0" smtClean="0">
                <a:latin typeface="Consolas" panose="020B0609020204030204" pitchFamily="49" charset="0"/>
              </a:rPr>
              <a:t>   &lt;</a:t>
            </a:r>
            <a:r>
              <a:rPr lang="en-US" altLang="ko-KR" sz="1200" dirty="0">
                <a:latin typeface="Consolas" panose="020B0609020204030204" pitchFamily="49" charset="0"/>
              </a:rPr>
              <a:t>LinearLayout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android:id="@+id/</a:t>
            </a:r>
            <a:r>
              <a:rPr lang="en-US" altLang="ko-KR" sz="1200" dirty="0" err="1">
                <a:latin typeface="Consolas" panose="020B0609020204030204" pitchFamily="49" charset="0"/>
              </a:rPr>
              <a:t>buttonLayout</a:t>
            </a:r>
            <a:r>
              <a:rPr lang="en-US" altLang="ko-KR" sz="1200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android:orientation="vertical"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android:layout_width="match_parent"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android:layout_height="wrap_content"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</a:t>
            </a:r>
            <a:r>
              <a:rPr lang="en-US" altLang="ko-KR" sz="1200" dirty="0" err="1">
                <a:latin typeface="Consolas" panose="020B0609020204030204" pitchFamily="49" charset="0"/>
              </a:rPr>
              <a:t>android:layout_centerInParent</a:t>
            </a:r>
            <a:r>
              <a:rPr lang="en-US" altLang="ko-KR" sz="1200" dirty="0">
                <a:latin typeface="Consolas" panose="020B0609020204030204" pitchFamily="49" charset="0"/>
              </a:rPr>
              <a:t>="true"&gt;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&lt;</a:t>
            </a:r>
            <a:r>
              <a:rPr lang="en-US" altLang="ko-KR" sz="1200" dirty="0" err="1">
                <a:latin typeface="Consolas" panose="020B0609020204030204" pitchFamily="49" charset="0"/>
              </a:rPr>
              <a:t>ImageButton</a:t>
            </a:r>
            <a:endParaRPr lang="en-US" altLang="ko-KR" sz="1200" dirty="0">
              <a:latin typeface="Consolas" panose="020B0609020204030204" pitchFamily="49" charset="0"/>
            </a:endParaRP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android:id="@+id/</a:t>
            </a:r>
            <a:r>
              <a:rPr lang="en-US" altLang="ko-KR" sz="1200" dirty="0" err="1">
                <a:latin typeface="Consolas" panose="020B0609020204030204" pitchFamily="49" charset="0"/>
              </a:rPr>
              <a:t>imageButton</a:t>
            </a:r>
            <a:r>
              <a:rPr lang="en-US" altLang="ko-KR" sz="1200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android:layout_width="120dp"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android:layout_height="wrap_content"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android:layout_gravity="center"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</a:t>
            </a:r>
            <a:r>
              <a:rPr lang="en-US" altLang="ko-KR" sz="1200" dirty="0" err="1">
                <a:latin typeface="Consolas" panose="020B0609020204030204" pitchFamily="49" charset="0"/>
              </a:rPr>
              <a:t>app:srcCompat</a:t>
            </a:r>
            <a:r>
              <a:rPr lang="en-US" altLang="ko-KR" sz="1200" dirty="0">
                <a:latin typeface="Consolas" panose="020B0609020204030204" pitchFamily="49" charset="0"/>
              </a:rPr>
              <a:t>="@</a:t>
            </a:r>
            <a:r>
              <a:rPr lang="en-US" altLang="ko-KR" sz="1200" dirty="0" err="1">
                <a:latin typeface="Consolas" panose="020B0609020204030204" pitchFamily="49" charset="0"/>
              </a:rPr>
              <a:t>drawable</a:t>
            </a:r>
            <a:r>
              <a:rPr lang="en-US" altLang="ko-KR" sz="1200" dirty="0">
                <a:latin typeface="Consolas" panose="020B0609020204030204" pitchFamily="49" charset="0"/>
              </a:rPr>
              <a:t>/</a:t>
            </a:r>
            <a:r>
              <a:rPr lang="en-US" altLang="ko-KR" sz="1200" dirty="0" err="1">
                <a:latin typeface="Consolas" panose="020B0609020204030204" pitchFamily="49" charset="0"/>
              </a:rPr>
              <a:t>ic_move</a:t>
            </a:r>
            <a:r>
              <a:rPr lang="en-US" altLang="ko-KR" sz="1200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</a:t>
            </a:r>
            <a:r>
              <a:rPr lang="en-US" altLang="ko-KR" sz="1200" dirty="0" err="1">
                <a:latin typeface="Consolas" panose="020B0609020204030204" pitchFamily="49" charset="0"/>
              </a:rPr>
              <a:t>tools:ignore</a:t>
            </a:r>
            <a:r>
              <a:rPr lang="en-US" altLang="ko-KR" sz="1200" dirty="0">
                <a:latin typeface="Consolas" panose="020B0609020204030204" pitchFamily="49" charset="0"/>
              </a:rPr>
              <a:t>="</a:t>
            </a:r>
            <a:r>
              <a:rPr lang="en-US" altLang="ko-KR" sz="1200" dirty="0" err="1">
                <a:latin typeface="Consolas" panose="020B0609020204030204" pitchFamily="49" charset="0"/>
              </a:rPr>
              <a:t>VectorDrawableCompat</a:t>
            </a:r>
            <a:r>
              <a:rPr lang="en-US" altLang="ko-KR" sz="1200" dirty="0">
                <a:latin typeface="Consolas" panose="020B0609020204030204" pitchFamily="49" charset="0"/>
              </a:rPr>
              <a:t>" /&gt;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&lt;/LinearLayout</a:t>
            </a:r>
            <a:r>
              <a:rPr lang="en-US" altLang="ko-KR" sz="1200" dirty="0" smtClean="0">
                <a:latin typeface="Consolas" panose="020B0609020204030204" pitchFamily="49" charset="0"/>
              </a:rPr>
              <a:t>&gt;</a:t>
            </a:r>
            <a:endParaRPr lang="en-US" altLang="ko-KR" sz="1200" dirty="0">
              <a:latin typeface="Consolas" panose="020B0609020204030204" pitchFamily="49" charset="0"/>
            </a:endParaRPr>
          </a:p>
          <a:p>
            <a:r>
              <a:rPr lang="en-US" altLang="ko-KR" sz="1200" dirty="0">
                <a:latin typeface="Consolas" panose="020B0609020204030204" pitchFamily="49" charset="0"/>
              </a:rPr>
              <a:t>    &lt;</a:t>
            </a:r>
            <a:r>
              <a:rPr lang="en-US" altLang="ko-KR" sz="1200" dirty="0" err="1">
                <a:latin typeface="Consolas" panose="020B0609020204030204" pitchFamily="49" charset="0"/>
              </a:rPr>
              <a:t>HorizontalScrollView</a:t>
            </a:r>
            <a:endParaRPr lang="en-US" altLang="ko-KR" sz="1200" dirty="0">
              <a:latin typeface="Consolas" panose="020B0609020204030204" pitchFamily="49" charset="0"/>
            </a:endParaRP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android:layout_width="match_parent"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android:layout_height="match_parent"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</a:t>
            </a:r>
            <a:r>
              <a:rPr lang="en-US" altLang="ko-KR" sz="1200" dirty="0" err="1">
                <a:latin typeface="Consolas" panose="020B0609020204030204" pitchFamily="49" charset="0"/>
              </a:rPr>
              <a:t>android:layout_below</a:t>
            </a:r>
            <a:r>
              <a:rPr lang="en-US" altLang="ko-KR" sz="1200" dirty="0">
                <a:latin typeface="Consolas" panose="020B0609020204030204" pitchFamily="49" charset="0"/>
              </a:rPr>
              <a:t>="@+id/</a:t>
            </a:r>
            <a:r>
              <a:rPr lang="en-US" altLang="ko-KR" sz="1200" dirty="0" err="1">
                <a:latin typeface="Consolas" panose="020B0609020204030204" pitchFamily="49" charset="0"/>
              </a:rPr>
              <a:t>buttonLayout</a:t>
            </a:r>
            <a:r>
              <a:rPr lang="en-US" altLang="ko-KR" sz="1200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</a:t>
            </a:r>
            <a:r>
              <a:rPr lang="en-US" altLang="ko-KR" sz="1200" dirty="0" err="1">
                <a:latin typeface="Consolas" panose="020B0609020204030204" pitchFamily="49" charset="0"/>
              </a:rPr>
              <a:t>android:layout_alignParentBottom</a:t>
            </a:r>
            <a:r>
              <a:rPr lang="en-US" altLang="ko-KR" sz="1200" dirty="0">
                <a:latin typeface="Consolas" panose="020B0609020204030204" pitchFamily="49" charset="0"/>
              </a:rPr>
              <a:t>="true" </a:t>
            </a:r>
            <a:r>
              <a:rPr lang="en-US" altLang="ko-KR" sz="1200" dirty="0" smtClean="0">
                <a:latin typeface="Consolas" panose="020B0609020204030204" pitchFamily="49" charset="0"/>
              </a:rPr>
              <a:t>&gt;</a:t>
            </a:r>
            <a:endParaRPr lang="en-US" altLang="ko-KR" sz="1200" dirty="0">
              <a:latin typeface="Consolas" panose="020B0609020204030204" pitchFamily="49" charset="0"/>
            </a:endParaRP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&lt;ScrollView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android:layout_width="match_parent"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android:layout_height="match_parent"&gt;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&lt;ImageView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    android:id="@+id/imageView2"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    android:layout_width="wrap_content"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    android:layout_height="wrap_content"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    </a:t>
            </a:r>
            <a:r>
              <a:rPr lang="en-US" altLang="ko-KR" sz="1200" dirty="0" err="1">
                <a:latin typeface="Consolas" panose="020B0609020204030204" pitchFamily="49" charset="0"/>
              </a:rPr>
              <a:t>android:scaleType</a:t>
            </a:r>
            <a:r>
              <a:rPr lang="en-US" altLang="ko-KR" sz="1200" dirty="0">
                <a:latin typeface="Consolas" panose="020B0609020204030204" pitchFamily="49" charset="0"/>
              </a:rPr>
              <a:t>="matrix" /&gt;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&lt;/ScrollView&gt;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&lt;/</a:t>
            </a:r>
            <a:r>
              <a:rPr lang="en-US" altLang="ko-KR" sz="1200" dirty="0" err="1">
                <a:latin typeface="Consolas" panose="020B0609020204030204" pitchFamily="49" charset="0"/>
              </a:rPr>
              <a:t>HorizontalScrollView</a:t>
            </a:r>
            <a:r>
              <a:rPr lang="en-US" altLang="ko-KR" sz="1200" dirty="0"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&lt;/RelativeLayout&gt;</a:t>
            </a:r>
          </a:p>
        </p:txBody>
      </p:sp>
    </p:spTree>
    <p:extLst>
      <p:ext uri="{BB962C8B-B14F-4D97-AF65-F5344CB8AC3E}">
        <p14:creationId xmlns:p14="http://schemas.microsoft.com/office/powerpoint/2010/main" val="1892701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Joy021Views: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두 개의 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이미지뷰에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이미지 번갈아 보여주기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87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447394" y="813378"/>
            <a:ext cx="6584710" cy="452431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>
                <a:latin typeface="Consolas" panose="020B0609020204030204" pitchFamily="49" charset="0"/>
              </a:rPr>
              <a:t>public class MainActivity extends AppCompatActivity{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ImageView imageView1;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ImageView imageView2;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boolean </a:t>
            </a:r>
            <a:r>
              <a:rPr lang="en-US" altLang="ko-KR" sz="1200" dirty="0" err="1">
                <a:latin typeface="Consolas" panose="020B0609020204030204" pitchFamily="49" charset="0"/>
              </a:rPr>
              <a:t>image_at_top</a:t>
            </a:r>
            <a:r>
              <a:rPr lang="en-US" altLang="ko-KR" sz="1200" dirty="0">
                <a:latin typeface="Consolas" panose="020B0609020204030204" pitchFamily="49" charset="0"/>
              </a:rPr>
              <a:t> = false;</a:t>
            </a:r>
          </a:p>
          <a:p>
            <a:endParaRPr lang="en-US" altLang="ko-KR" sz="1200" dirty="0">
              <a:latin typeface="Consolas" panose="020B0609020204030204" pitchFamily="49" charset="0"/>
            </a:endParaRPr>
          </a:p>
          <a:p>
            <a:r>
              <a:rPr lang="en-US" altLang="ko-KR" sz="1200" dirty="0">
                <a:latin typeface="Consolas" panose="020B0609020204030204" pitchFamily="49" charset="0"/>
              </a:rPr>
              <a:t>    @Override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protected void onCreate(Bundle savedInstanceState) {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</a:t>
            </a:r>
            <a:r>
              <a:rPr lang="en-US" altLang="ko-KR" sz="1200" dirty="0" err="1">
                <a:latin typeface="Consolas" panose="020B0609020204030204" pitchFamily="49" charset="0"/>
              </a:rPr>
              <a:t>Log.d</a:t>
            </a:r>
            <a:r>
              <a:rPr lang="en-US" altLang="ko-KR" sz="1200" dirty="0">
                <a:latin typeface="Consolas" panose="020B0609020204030204" pitchFamily="49" charset="0"/>
              </a:rPr>
              <a:t>("HuStar", "&gt;onCreate");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super.onCreate(savedInstanceState);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setContentView(</a:t>
            </a:r>
            <a:r>
              <a:rPr lang="en-US" altLang="ko-KR" sz="1200" dirty="0" err="1">
                <a:latin typeface="Consolas" panose="020B0609020204030204" pitchFamily="49" charset="0"/>
              </a:rPr>
              <a:t>R.layout.activity_main</a:t>
            </a:r>
            <a:r>
              <a:rPr lang="en-US" altLang="ko-KR" sz="1200" dirty="0">
                <a:latin typeface="Consolas" panose="020B0609020204030204" pitchFamily="49" charset="0"/>
              </a:rPr>
              <a:t>);</a:t>
            </a:r>
          </a:p>
          <a:p>
            <a:endParaRPr lang="en-US" altLang="ko-KR" sz="1200" dirty="0">
              <a:latin typeface="Consolas" panose="020B0609020204030204" pitchFamily="49" charset="0"/>
            </a:endParaRP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imageView1 = findViewById(R.id.imageView1);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imageView2 = findViewById(R.id.imageView2);</a:t>
            </a:r>
          </a:p>
          <a:p>
            <a:endParaRPr lang="en-US" altLang="ko-KR" sz="1200" dirty="0">
              <a:latin typeface="Consolas" panose="020B0609020204030204" pitchFamily="49" charset="0"/>
            </a:endParaRP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</a:t>
            </a:r>
            <a:r>
              <a:rPr lang="en-US" altLang="ko-KR" sz="1200" dirty="0" err="1">
                <a:latin typeface="Consolas" panose="020B0609020204030204" pitchFamily="49" charset="0"/>
              </a:rPr>
              <a:t>ImageButton</a:t>
            </a:r>
            <a:r>
              <a:rPr lang="en-US" altLang="ko-KR" sz="1200" dirty="0"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latin typeface="Consolas" panose="020B0609020204030204" pitchFamily="49" charset="0"/>
              </a:rPr>
              <a:t>imageButton</a:t>
            </a:r>
            <a:r>
              <a:rPr lang="en-US" altLang="ko-KR" sz="1200" dirty="0">
                <a:latin typeface="Consolas" panose="020B0609020204030204" pitchFamily="49" charset="0"/>
              </a:rPr>
              <a:t> = findViewById(</a:t>
            </a:r>
            <a:r>
              <a:rPr lang="en-US" altLang="ko-KR" sz="1200" dirty="0" err="1">
                <a:latin typeface="Consolas" panose="020B0609020204030204" pitchFamily="49" charset="0"/>
              </a:rPr>
              <a:t>R.id.imageButton</a:t>
            </a:r>
            <a:r>
              <a:rPr lang="en-US" altLang="ko-KR" sz="12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</a:t>
            </a:r>
            <a:r>
              <a:rPr lang="en-US" altLang="ko-KR" sz="1200" dirty="0" err="1">
                <a:latin typeface="Consolas" panose="020B0609020204030204" pitchFamily="49" charset="0"/>
              </a:rPr>
              <a:t>imageButton.setOnClickListener</a:t>
            </a:r>
            <a:r>
              <a:rPr lang="en-US" altLang="ko-KR" sz="1200" dirty="0">
                <a:latin typeface="Consolas" panose="020B0609020204030204" pitchFamily="49" charset="0"/>
              </a:rPr>
              <a:t>(new View.OnClickListener() {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public void onClick(View v) {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    </a:t>
            </a:r>
            <a:r>
              <a:rPr lang="en-US" altLang="ko-KR" sz="1200" dirty="0" err="1">
                <a:latin typeface="Consolas" panose="020B0609020204030204" pitchFamily="49" charset="0"/>
              </a:rPr>
              <a:t>moveImage</a:t>
            </a:r>
            <a:r>
              <a:rPr lang="en-US" altLang="ko-KR" sz="1200" dirty="0">
                <a:latin typeface="Consolas" panose="020B0609020204030204" pitchFamily="49" charset="0"/>
              </a:rPr>
              <a:t>(v);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}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});</a:t>
            </a:r>
          </a:p>
          <a:p>
            <a:endParaRPr lang="en-US" altLang="ko-KR" sz="1200" dirty="0">
              <a:latin typeface="Consolas" panose="020B0609020204030204" pitchFamily="49" charset="0"/>
            </a:endParaRP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// </a:t>
            </a:r>
            <a:r>
              <a:rPr lang="en-US" altLang="ko-KR" sz="1200" dirty="0" err="1">
                <a:latin typeface="Consolas" panose="020B0609020204030204" pitchFamily="49" charset="0"/>
              </a:rPr>
              <a:t>moveImage</a:t>
            </a:r>
            <a:r>
              <a:rPr lang="en-US" altLang="ko-KR" sz="1200" dirty="0">
                <a:latin typeface="Consolas" panose="020B0609020204030204" pitchFamily="49" charset="0"/>
              </a:rPr>
              <a:t>(imageView1);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</a:t>
            </a:r>
            <a:r>
              <a:rPr lang="en-US" altLang="ko-KR" sz="1200" dirty="0" err="1">
                <a:latin typeface="Consolas" panose="020B0609020204030204" pitchFamily="49" charset="0"/>
              </a:rPr>
              <a:t>Log.d</a:t>
            </a:r>
            <a:r>
              <a:rPr lang="en-US" altLang="ko-KR" sz="1200" dirty="0">
                <a:latin typeface="Consolas" panose="020B0609020204030204" pitchFamily="49" charset="0"/>
              </a:rPr>
              <a:t>("HuStar", "&lt;onCreate");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}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6372620" y="3075535"/>
            <a:ext cx="5328592" cy="34163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noAutofit/>
          </a:bodyPr>
          <a:lstStyle/>
          <a:p>
            <a:r>
              <a:rPr lang="en-US" altLang="ko-KR" sz="1200" dirty="0">
                <a:latin typeface="Consolas" panose="020B0609020204030204" pitchFamily="49" charset="0"/>
              </a:rPr>
              <a:t> public void </a:t>
            </a:r>
            <a:r>
              <a:rPr lang="en-US" altLang="ko-KR" sz="1200" dirty="0" err="1">
                <a:latin typeface="Consolas" panose="020B0609020204030204" pitchFamily="49" charset="0"/>
              </a:rPr>
              <a:t>moveImage</a:t>
            </a:r>
            <a:r>
              <a:rPr lang="en-US" altLang="ko-KR" sz="1200" dirty="0">
                <a:latin typeface="Consolas" panose="020B0609020204030204" pitchFamily="49" charset="0"/>
              </a:rPr>
              <a:t>(View v) {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Log.d("HuStar", </a:t>
            </a:r>
            <a:r>
              <a:rPr lang="en-US" altLang="ko-KR" sz="1200" dirty="0" smtClean="0">
                <a:latin typeface="Consolas" panose="020B0609020204030204" pitchFamily="49" charset="0"/>
              </a:rPr>
              <a:t>"</a:t>
            </a:r>
            <a:r>
              <a:rPr lang="en-US" altLang="ko-KR" sz="1200" dirty="0" err="1" smtClean="0">
                <a:latin typeface="Consolas" panose="020B0609020204030204" pitchFamily="49" charset="0"/>
              </a:rPr>
              <a:t>moveImage</a:t>
            </a:r>
            <a:r>
              <a:rPr lang="en-US" altLang="ko-KR" sz="1200" dirty="0" smtClean="0">
                <a:latin typeface="Consolas" panose="020B0609020204030204" pitchFamily="49" charset="0"/>
              </a:rPr>
              <a:t>()");</a:t>
            </a:r>
            <a:endParaRPr lang="en-US" altLang="ko-KR" sz="1200" dirty="0">
              <a:latin typeface="Consolas" panose="020B0609020204030204" pitchFamily="49" charset="0"/>
            </a:endParaRPr>
          </a:p>
          <a:p>
            <a:endParaRPr lang="en-US" altLang="ko-KR" sz="1200" dirty="0" smtClean="0">
              <a:latin typeface="Consolas" panose="020B0609020204030204" pitchFamily="49" charset="0"/>
            </a:endParaRPr>
          </a:p>
          <a:p>
            <a:endParaRPr lang="en-US" altLang="ko-KR" sz="1200" dirty="0">
              <a:latin typeface="Consolas" panose="020B0609020204030204" pitchFamily="49" charset="0"/>
            </a:endParaRPr>
          </a:p>
          <a:p>
            <a:endParaRPr lang="en-US" altLang="ko-KR" sz="1200" dirty="0" smtClean="0">
              <a:latin typeface="Consolas" panose="020B0609020204030204" pitchFamily="49" charset="0"/>
            </a:endParaRPr>
          </a:p>
          <a:p>
            <a:endParaRPr lang="en-US" altLang="ko-KR" sz="1200" dirty="0">
              <a:latin typeface="Consolas" panose="020B0609020204030204" pitchFamily="49" charset="0"/>
            </a:endParaRPr>
          </a:p>
          <a:p>
            <a:endParaRPr lang="en-US" altLang="ko-KR" sz="1200" dirty="0" smtClean="0">
              <a:latin typeface="Consolas" panose="020B0609020204030204" pitchFamily="49" charset="0"/>
            </a:endParaRPr>
          </a:p>
          <a:p>
            <a:endParaRPr lang="en-US" altLang="ko-KR" sz="1200" dirty="0">
              <a:latin typeface="Consolas" panose="020B0609020204030204" pitchFamily="49" charset="0"/>
            </a:endParaRPr>
          </a:p>
          <a:p>
            <a:endParaRPr lang="en-US" altLang="ko-KR" sz="1200" dirty="0" smtClean="0">
              <a:latin typeface="Consolas" panose="020B0609020204030204" pitchFamily="49" charset="0"/>
            </a:endParaRPr>
          </a:p>
          <a:p>
            <a:endParaRPr lang="en-US" altLang="ko-KR" sz="1200" dirty="0">
              <a:latin typeface="Consolas" panose="020B0609020204030204" pitchFamily="49" charset="0"/>
            </a:endParaRPr>
          </a:p>
          <a:p>
            <a:endParaRPr lang="en-US" altLang="ko-KR" sz="1200" dirty="0" smtClean="0">
              <a:latin typeface="Consolas" panose="020B0609020204030204" pitchFamily="49" charset="0"/>
            </a:endParaRPr>
          </a:p>
          <a:p>
            <a:endParaRPr lang="en-US" altLang="ko-KR" sz="1200" dirty="0">
              <a:latin typeface="Consolas" panose="020B0609020204030204" pitchFamily="49" charset="0"/>
            </a:endParaRPr>
          </a:p>
          <a:p>
            <a:endParaRPr lang="en-US" altLang="ko-KR" sz="1200" dirty="0" smtClean="0">
              <a:latin typeface="Consolas" panose="020B0609020204030204" pitchFamily="49" charset="0"/>
            </a:endParaRPr>
          </a:p>
          <a:p>
            <a:endParaRPr lang="en-US" altLang="ko-KR" sz="1200" dirty="0">
              <a:latin typeface="Consolas" panose="020B0609020204030204" pitchFamily="49" charset="0"/>
            </a:endParaRPr>
          </a:p>
          <a:p>
            <a:endParaRPr lang="en-US" altLang="ko-KR" sz="1200" dirty="0" smtClean="0">
              <a:latin typeface="Consolas" panose="020B0609020204030204" pitchFamily="49" charset="0"/>
            </a:endParaRPr>
          </a:p>
          <a:p>
            <a:r>
              <a:rPr lang="en-US" altLang="ko-KR" sz="1200" dirty="0" smtClean="0">
                <a:latin typeface="Consolas" panose="020B0609020204030204" pitchFamily="49" charset="0"/>
              </a:rPr>
              <a:t>        </a:t>
            </a:r>
            <a:r>
              <a:rPr lang="en-US" altLang="ko-KR" sz="1200" dirty="0">
                <a:latin typeface="Consolas" panose="020B0609020204030204" pitchFamily="49" charset="0"/>
              </a:rPr>
              <a:t>Log.d("HuStar", </a:t>
            </a:r>
            <a:r>
              <a:rPr lang="en-US" altLang="ko-KR" sz="1200" dirty="0" smtClean="0">
                <a:latin typeface="Consolas" panose="020B0609020204030204" pitchFamily="49" charset="0"/>
              </a:rPr>
              <a:t>"</a:t>
            </a:r>
            <a:r>
              <a:rPr lang="en-US" altLang="ko-KR" sz="1200" dirty="0" err="1" smtClean="0">
                <a:latin typeface="Consolas" panose="020B0609020204030204" pitchFamily="49" charset="0"/>
              </a:rPr>
              <a:t>moveImage</a:t>
            </a:r>
            <a:r>
              <a:rPr lang="en-US" altLang="ko-KR" sz="1200" dirty="0" smtClean="0">
                <a:latin typeface="Consolas" panose="020B0609020204030204" pitchFamily="49" charset="0"/>
              </a:rPr>
              <a:t>() ends");</a:t>
            </a:r>
            <a:endParaRPr lang="en-US" altLang="ko-KR" sz="1200" dirty="0">
              <a:latin typeface="Consolas" panose="020B0609020204030204" pitchFamily="49" charset="0"/>
            </a:endParaRPr>
          </a:p>
          <a:p>
            <a:r>
              <a:rPr lang="en-US" altLang="ko-KR" sz="1200" dirty="0">
                <a:latin typeface="Consolas" panose="020B0609020204030204" pitchFamily="49" charset="0"/>
              </a:rPr>
              <a:t>    }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모서리가 둥근 직사각형 6"/>
          <p:cNvSpPr/>
          <p:nvPr/>
        </p:nvSpPr>
        <p:spPr>
          <a:xfrm>
            <a:off x="5591944" y="2192935"/>
            <a:ext cx="4824536" cy="776233"/>
          </a:xfrm>
          <a:prstGeom prst="roundRect">
            <a:avLst/>
          </a:prstGeom>
          <a:solidFill>
            <a:srgbClr val="FFC000">
              <a:alpha val="73000"/>
            </a:srgb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/>
            <a:r>
              <a:rPr lang="ko-KR" altLang="en-US" sz="1400" dirty="0" smtClean="0">
                <a:solidFill>
                  <a:schemeClr val="tx1"/>
                </a:solidFill>
              </a:rPr>
              <a:t>코드를 입력할 때</a:t>
            </a:r>
            <a:r>
              <a:rPr lang="en-US" altLang="ko-KR" sz="1400" dirty="0" smtClean="0">
                <a:solidFill>
                  <a:schemeClr val="tx1"/>
                </a:solidFill>
              </a:rPr>
              <a:t>, new Vi….    </a:t>
            </a:r>
          </a:p>
          <a:p>
            <a:pPr latinLnBrk="0"/>
            <a:r>
              <a:rPr lang="ko-KR" altLang="en-US" sz="1400" dirty="0" smtClean="0">
                <a:solidFill>
                  <a:schemeClr val="tx1"/>
                </a:solidFill>
              </a:rPr>
              <a:t>여기서 다음을 선택하면 </a:t>
            </a:r>
            <a:r>
              <a:rPr lang="en-US" altLang="ko-KR" sz="1400" dirty="0" smtClean="0">
                <a:solidFill>
                  <a:schemeClr val="tx1"/>
                </a:solidFill>
              </a:rPr>
              <a:t>autocomplete </a:t>
            </a:r>
            <a:r>
              <a:rPr lang="ko-KR" altLang="en-US" sz="1400" dirty="0" smtClean="0">
                <a:solidFill>
                  <a:schemeClr val="tx1"/>
                </a:solidFill>
              </a:rPr>
              <a:t>이 작동합니다</a:t>
            </a:r>
            <a:r>
              <a:rPr lang="en-US" altLang="ko-KR" sz="1400" dirty="0" smtClean="0">
                <a:solidFill>
                  <a:schemeClr val="tx1"/>
                </a:solidFill>
              </a:rPr>
              <a:t>.</a:t>
            </a:r>
          </a:p>
          <a:p>
            <a:pPr latinLnBrk="0"/>
            <a:r>
              <a:rPr lang="en-US" altLang="ko-KR" sz="1400" dirty="0" err="1" smtClean="0">
                <a:solidFill>
                  <a:schemeClr val="tx1"/>
                </a:solidFill>
              </a:rPr>
              <a:t>View.onClickListner</a:t>
            </a:r>
            <a:r>
              <a:rPr lang="en-US" altLang="ko-KR" sz="1400" dirty="0" smtClean="0">
                <a:solidFill>
                  <a:schemeClr val="tx1"/>
                </a:solidFill>
              </a:rPr>
              <a:t>() { . . . .} 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cxnSp>
        <p:nvCxnSpPr>
          <p:cNvPr id="8" name="직선 화살표 연결선 7"/>
          <p:cNvCxnSpPr>
            <a:stCxn id="7" idx="1"/>
          </p:cNvCxnSpPr>
          <p:nvPr/>
        </p:nvCxnSpPr>
        <p:spPr>
          <a:xfrm flipH="1">
            <a:off x="4295800" y="2581052"/>
            <a:ext cx="1296144" cy="1130477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6762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Joy022PlaceHolder: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간단한 사용자 인터페이스 구성하기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>
                <a:sym typeface="Wingdings" panose="05000000000000000000" pitchFamily="2" charset="2"/>
              </a:rPr>
              <a:t>아래와 같이 단말기 하단에 </a:t>
            </a:r>
            <a:r>
              <a:rPr lang="en-US" altLang="ko-KR" dirty="0" smtClean="0">
                <a:sym typeface="Wingdings" panose="05000000000000000000" pitchFamily="2" charset="2"/>
              </a:rPr>
              <a:t>5</a:t>
            </a:r>
            <a:r>
              <a:rPr lang="ko-KR" altLang="en-US" dirty="0" smtClean="0">
                <a:sym typeface="Wingdings" panose="05000000000000000000" pitchFamily="2" charset="2"/>
              </a:rPr>
              <a:t>개의 </a:t>
            </a:r>
            <a:r>
              <a:rPr lang="en-US" altLang="ko-KR" dirty="0" smtClean="0">
                <a:sym typeface="Wingdings" panose="05000000000000000000" pitchFamily="2" charset="2"/>
              </a:rPr>
              <a:t>icon</a:t>
            </a:r>
            <a:r>
              <a:rPr lang="ko-KR" altLang="en-US" dirty="0" smtClean="0">
                <a:sym typeface="Wingdings" panose="05000000000000000000" pitchFamily="2" charset="2"/>
              </a:rPr>
              <a:t>들을 같은 크기 같은 간격으로 나열하고자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1: </a:t>
            </a:r>
            <a:r>
              <a:rPr lang="en-US" altLang="ko-KR" dirty="0" smtClean="0">
                <a:sym typeface="Wingdings" panose="05000000000000000000" pitchFamily="2" charset="2"/>
              </a:rPr>
              <a:t>Empty Activity</a:t>
            </a:r>
            <a:r>
              <a:rPr lang="ko-KR" altLang="en-US" dirty="0" smtClean="0">
                <a:sym typeface="Wingdings" panose="05000000000000000000" pitchFamily="2" charset="2"/>
              </a:rPr>
              <a:t>로 프로젝트를 시작하고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이름을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Joy022PlaceHolder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로 입력합니다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  <a:r>
              <a:rPr lang="ko-KR" altLang="en-US" dirty="0" smtClean="0">
                <a:sym typeface="Wingdings" panose="05000000000000000000" pitchFamily="2" charset="2"/>
              </a:rPr>
              <a:t>패키지 이름은 </a:t>
            </a:r>
            <a:r>
              <a:rPr lang="en-US" altLang="ko-KR" dirty="0" smtClean="0">
                <a:sym typeface="Wingdings" panose="05000000000000000000" pitchFamily="2" charset="2"/>
              </a:rPr>
              <a:t>org.joy.widget </a:t>
            </a:r>
            <a:r>
              <a:rPr lang="ko-KR" altLang="en-US" dirty="0" smtClean="0">
                <a:sym typeface="Wingdings" panose="05000000000000000000" pitchFamily="2" charset="2"/>
              </a:rPr>
              <a:t>이라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88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1744" y="4448835"/>
            <a:ext cx="3600400" cy="204769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1424" y="2924944"/>
            <a:ext cx="2051879" cy="3571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54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Joy022PlaceHolder: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간단한 사용자 인터페이스 구성하기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2: </a:t>
            </a:r>
            <a:r>
              <a:rPr lang="ko-KR" altLang="en-US" dirty="0" smtClean="0">
                <a:sym typeface="Wingdings" panose="05000000000000000000" pitchFamily="2" charset="2"/>
              </a:rPr>
              <a:t>아래와 같이 화면을 구성하십시오</a:t>
            </a:r>
            <a:r>
              <a:rPr lang="en-US" altLang="ko-KR" dirty="0" smtClean="0">
                <a:sym typeface="Wingdings" panose="05000000000000000000" pitchFamily="2" charset="2"/>
              </a:rPr>
              <a:t>.  ActivityMain.java, activity_main.xml </a:t>
            </a:r>
            <a:r>
              <a:rPr lang="ko-KR" altLang="en-US" dirty="0" smtClean="0">
                <a:sym typeface="Wingdings" panose="05000000000000000000" pitchFamily="2" charset="2"/>
              </a:rPr>
              <a:t>탭도 나타나게 하십시오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89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416" y="2676472"/>
            <a:ext cx="9878804" cy="3820058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4007768" y="3429000"/>
            <a:ext cx="3024336" cy="432048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4446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02-2 Linear Layout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리니어 레이아웃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b="1" dirty="0" smtClean="0">
                <a:sym typeface="Wingdings" panose="05000000000000000000" pitchFamily="2" charset="2"/>
              </a:rPr>
              <a:t>Linear Layout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방향 설정하기 </a:t>
            </a:r>
            <a:r>
              <a:rPr lang="en-US" altLang="ko-KR" b="1" dirty="0" smtClean="0">
                <a:sym typeface="Wingdings" panose="05000000000000000000" pitchFamily="2" charset="2"/>
              </a:rPr>
              <a:t>- </a:t>
            </a:r>
            <a:r>
              <a:rPr lang="ko-KR" altLang="en-US" b="1" dirty="0" smtClean="0">
                <a:sym typeface="Wingdings" panose="05000000000000000000" pitchFamily="2" charset="2"/>
              </a:rPr>
              <a:t>방향 속성에 따라 뷰를 채워 나가는 방법</a:t>
            </a:r>
            <a:endParaRPr lang="en-US" altLang="ko-KR" b="1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Step 3: </a:t>
            </a:r>
            <a:r>
              <a:rPr lang="ko-KR" altLang="en-US" dirty="0" smtClean="0">
                <a:sym typeface="Wingdings" panose="05000000000000000000" pitchFamily="2" charset="2"/>
              </a:rPr>
              <a:t>자 이제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b="1" dirty="0" smtClean="0">
                <a:sym typeface="Wingdings" panose="05000000000000000000" pitchFamily="2" charset="2"/>
              </a:rPr>
              <a:t>가로</a:t>
            </a:r>
            <a:r>
              <a:rPr lang="en-US" altLang="ko-KR" b="1" dirty="0" smtClean="0">
                <a:sym typeface="Wingdings" panose="05000000000000000000" pitchFamily="2" charset="2"/>
              </a:rPr>
              <a:t>(horizontal)</a:t>
            </a:r>
            <a:r>
              <a:rPr lang="ko-KR" altLang="en-US" b="1" dirty="0" smtClean="0">
                <a:sym typeface="Wingdings" panose="05000000000000000000" pitchFamily="2" charset="2"/>
              </a:rPr>
              <a:t>로 새 개의 </a:t>
            </a:r>
            <a:r>
              <a:rPr lang="ko-KR" altLang="en-US" dirty="0" smtClean="0">
                <a:sym typeface="Wingdings" panose="05000000000000000000" pitchFamily="2" charset="2"/>
              </a:rPr>
              <a:t>버튼들을 채우려면 어떻게 하면 될까요</a:t>
            </a:r>
            <a:r>
              <a:rPr lang="en-US" altLang="ko-KR" dirty="0" smtClean="0">
                <a:sym typeface="Wingdings" panose="05000000000000000000" pitchFamily="2" charset="2"/>
              </a:rPr>
              <a:t>?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[Design] </a:t>
            </a:r>
            <a:r>
              <a:rPr lang="ko-KR" altLang="en-US" dirty="0" smtClean="0">
                <a:sym typeface="Wingdings" panose="05000000000000000000" pitchFamily="2" charset="2"/>
              </a:rPr>
              <a:t>혹은 </a:t>
            </a:r>
            <a:r>
              <a:rPr lang="en-US" altLang="ko-KR" dirty="0" smtClean="0">
                <a:sym typeface="Wingdings" panose="05000000000000000000" pitchFamily="2" charset="2"/>
              </a:rPr>
              <a:t>[Code]</a:t>
            </a:r>
            <a:r>
              <a:rPr lang="ko-KR" altLang="en-US" dirty="0" smtClean="0">
                <a:sym typeface="Wingdings" panose="05000000000000000000" pitchFamily="2" charset="2"/>
              </a:rPr>
              <a:t>탭에서 </a:t>
            </a:r>
            <a:r>
              <a:rPr lang="en-US" altLang="ko-KR" dirty="0" smtClean="0">
                <a:sym typeface="Wingdings" panose="05000000000000000000" pitchFamily="2" charset="2"/>
              </a:rPr>
              <a:t>horizontal</a:t>
            </a:r>
            <a:r>
              <a:rPr lang="ko-KR" altLang="en-US" dirty="0" smtClean="0">
                <a:sym typeface="Wingdings" panose="05000000000000000000" pitchFamily="2" charset="2"/>
              </a:rPr>
              <a:t>로 수정하면 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또는 </a:t>
            </a:r>
            <a:r>
              <a:rPr lang="en-US" altLang="ko-KR" dirty="0" smtClean="0">
                <a:sym typeface="Wingdings" panose="05000000000000000000" pitchFamily="2" charset="2"/>
              </a:rPr>
              <a:t>Component Tree</a:t>
            </a:r>
            <a:r>
              <a:rPr lang="ko-KR" altLang="en-US" dirty="0" smtClean="0">
                <a:sym typeface="Wingdings" panose="05000000000000000000" pitchFamily="2" charset="2"/>
              </a:rPr>
              <a:t>의 </a:t>
            </a:r>
            <a:r>
              <a:rPr lang="en-US" altLang="ko-KR" dirty="0" smtClean="0">
                <a:sym typeface="Wingdings" panose="05000000000000000000" pitchFamily="2" charset="2"/>
              </a:rPr>
              <a:t>LinearLayout</a:t>
            </a:r>
            <a:r>
              <a:rPr lang="ko-KR" altLang="en-US" dirty="0" smtClean="0">
                <a:sym typeface="Wingdings" panose="05000000000000000000" pitchFamily="2" charset="2"/>
              </a:rPr>
              <a:t>에서 우 클릭해도 가능합니다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그러면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버튼 </a:t>
            </a:r>
            <a:r>
              <a:rPr lang="en-US" altLang="ko-KR" dirty="0" smtClean="0">
                <a:sym typeface="Wingdings" panose="05000000000000000000" pitchFamily="2" charset="2"/>
              </a:rPr>
              <a:t>3 </a:t>
            </a:r>
            <a:r>
              <a:rPr lang="ko-KR" altLang="en-US" dirty="0" smtClean="0">
                <a:sym typeface="Wingdings" panose="05000000000000000000" pitchFamily="2" charset="2"/>
              </a:rPr>
              <a:t>개중에서 두개가 사라지고 </a:t>
            </a:r>
            <a:r>
              <a:rPr lang="ko-KR" altLang="en-US" b="1" dirty="0" smtClean="0">
                <a:sym typeface="Wingdings" panose="05000000000000000000" pitchFamily="2" charset="2"/>
              </a:rPr>
              <a:t>하나만 남아 있습니다</a:t>
            </a:r>
            <a:r>
              <a:rPr lang="en-US" altLang="ko-KR" b="1" dirty="0" smtClean="0">
                <a:sym typeface="Wingdings" panose="05000000000000000000" pitchFamily="2" charset="2"/>
              </a:rPr>
              <a:t>. </a:t>
            </a:r>
            <a:r>
              <a:rPr lang="ko-KR" altLang="en-US" b="1" dirty="0" smtClean="0">
                <a:sym typeface="Wingdings" panose="05000000000000000000" pitchFamily="2" charset="2"/>
              </a:rPr>
              <a:t>왜 그럴까요</a:t>
            </a:r>
            <a:r>
              <a:rPr lang="en-US" altLang="ko-KR" b="1" dirty="0" smtClean="0">
                <a:sym typeface="Wingdings" panose="05000000000000000000" pitchFamily="2" charset="2"/>
              </a:rPr>
              <a:t>? </a:t>
            </a:r>
            <a:r>
              <a:rPr lang="en-US" altLang="ko-KR" b="1" dirty="0">
                <a:sym typeface="Wingdings" panose="05000000000000000000" pitchFamily="2" charset="2"/>
              </a:rPr>
              <a:t/>
            </a:r>
            <a:br>
              <a:rPr lang="en-US" altLang="ko-KR" b="1" dirty="0">
                <a:sym typeface="Wingdings" panose="05000000000000000000" pitchFamily="2" charset="2"/>
              </a:rPr>
            </a:br>
            <a:endParaRPr lang="en-US" altLang="ko-KR" b="1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9</a:t>
            </a:fld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463" y="2582077"/>
            <a:ext cx="8311834" cy="4004193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4007768" y="4365104"/>
            <a:ext cx="12682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horizontal</a:t>
            </a:r>
            <a:endParaRPr lang="ko-KR" altLang="en-US" dirty="0"/>
          </a:p>
        </p:txBody>
      </p:sp>
      <p:cxnSp>
        <p:nvCxnSpPr>
          <p:cNvPr id="9" name="직선 화살표 연결선 8"/>
          <p:cNvCxnSpPr/>
          <p:nvPr/>
        </p:nvCxnSpPr>
        <p:spPr>
          <a:xfrm flipH="1">
            <a:off x="4007768" y="4691951"/>
            <a:ext cx="216024" cy="28803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모서리가 둥근 직사각형 13"/>
          <p:cNvSpPr/>
          <p:nvPr/>
        </p:nvSpPr>
        <p:spPr>
          <a:xfrm>
            <a:off x="448463" y="3356992"/>
            <a:ext cx="2263161" cy="216024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6960097" y="3811728"/>
            <a:ext cx="1872208" cy="193336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/>
          <p:cNvGrpSpPr/>
          <p:nvPr/>
        </p:nvGrpSpPr>
        <p:grpSpPr>
          <a:xfrm>
            <a:off x="9291980" y="895319"/>
            <a:ext cx="2365861" cy="4964815"/>
            <a:chOff x="9291980" y="895319"/>
            <a:chExt cx="2365861" cy="4964815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302961" y="895319"/>
              <a:ext cx="2354880" cy="1628151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291980" y="2582077"/>
              <a:ext cx="2365861" cy="1593621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307468" y="4269971"/>
              <a:ext cx="2350373" cy="1590163"/>
            </a:xfrm>
            <a:prstGeom prst="rect">
              <a:avLst/>
            </a:prstGeom>
          </p:spPr>
        </p:pic>
        <p:sp>
          <p:nvSpPr>
            <p:cNvPr id="24" name="직사각형 23"/>
            <p:cNvSpPr/>
            <p:nvPr/>
          </p:nvSpPr>
          <p:spPr>
            <a:xfrm>
              <a:off x="10205590" y="5108377"/>
              <a:ext cx="652743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 smtClean="0">
                  <a:sym typeface="Wingdings" panose="05000000000000000000" pitchFamily="2" charset="2"/>
                </a:rPr>
                <a:t>(</a:t>
              </a:r>
              <a:r>
                <a:rPr lang="ko-KR" altLang="en-US" sz="1400" dirty="0" smtClean="0">
                  <a:sym typeface="Wingdings" panose="05000000000000000000" pitchFamily="2" charset="2"/>
                </a:rPr>
                <a:t>목표</a:t>
              </a:r>
              <a:r>
                <a:rPr lang="en-US" altLang="ko-KR" sz="1400" dirty="0" smtClean="0">
                  <a:sym typeface="Wingdings" panose="05000000000000000000" pitchFamily="2" charset="2"/>
                </a:rPr>
                <a:t>)</a:t>
              </a:r>
              <a:endParaRPr lang="ko-KR" alt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475529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Joy022PlaceHolder: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간단한 사용자 인터페이스 구성하기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3: </a:t>
            </a:r>
            <a:r>
              <a:rPr lang="ko-KR" altLang="en-US" dirty="0" smtClean="0">
                <a:sym typeface="Wingdings" panose="05000000000000000000" pitchFamily="2" charset="2"/>
              </a:rPr>
              <a:t>안스의 </a:t>
            </a:r>
            <a:r>
              <a:rPr lang="en-US" altLang="ko-KR" dirty="0" smtClean="0">
                <a:sym typeface="Wingdings" panose="05000000000000000000" pitchFamily="2" charset="2"/>
              </a:rPr>
              <a:t>Image Asset</a:t>
            </a:r>
            <a:r>
              <a:rPr lang="ko-KR" altLang="en-US" dirty="0" smtClean="0">
                <a:sym typeface="Wingdings" panose="05000000000000000000" pitchFamily="2" charset="2"/>
              </a:rPr>
              <a:t>에 있는 </a:t>
            </a:r>
            <a:r>
              <a:rPr lang="en-US" altLang="ko-KR" dirty="0" smtClean="0">
                <a:sym typeface="Wingdings" panose="05000000000000000000" pitchFamily="2" charset="2"/>
              </a:rPr>
              <a:t>Icon</a:t>
            </a:r>
            <a:r>
              <a:rPr lang="ko-KR" altLang="en-US" dirty="0" smtClean="0">
                <a:sym typeface="Wingdings" panose="05000000000000000000" pitchFamily="2" charset="2"/>
              </a:rPr>
              <a:t>들을 </a:t>
            </a:r>
            <a:r>
              <a:rPr lang="en-US" altLang="ko-KR" dirty="0" smtClean="0">
                <a:sym typeface="Wingdings" panose="05000000000000000000" pitchFamily="2" charset="2"/>
              </a:rPr>
              <a:t>res/</a:t>
            </a:r>
            <a:r>
              <a:rPr lang="en-US" altLang="ko-KR" dirty="0" err="1" smtClean="0">
                <a:sym typeface="Wingdings" panose="05000000000000000000" pitchFamily="2" charset="2"/>
              </a:rPr>
              <a:t>drawable</a:t>
            </a:r>
            <a:r>
              <a:rPr lang="en-US" altLang="ko-KR" dirty="0" smtClean="0">
                <a:sym typeface="Wingdings" panose="05000000000000000000" pitchFamily="2" charset="2"/>
              </a:rPr>
              <a:t> folder</a:t>
            </a:r>
            <a:r>
              <a:rPr lang="ko-KR" altLang="en-US" dirty="0" smtClean="0">
                <a:sym typeface="Wingdings" panose="05000000000000000000" pitchFamily="2" charset="2"/>
              </a:rPr>
              <a:t>에 복사 해오기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Project </a:t>
            </a:r>
            <a:r>
              <a:rPr lang="ko-KR" altLang="en-US" dirty="0" smtClean="0">
                <a:sym typeface="Wingdings" panose="05000000000000000000" pitchFamily="2" charset="2"/>
              </a:rPr>
              <a:t>폴더들 중 하나의 이름 위에서 우 클릭 메뉴에서 </a:t>
            </a:r>
            <a:r>
              <a:rPr lang="en-US" altLang="ko-KR" dirty="0" smtClean="0">
                <a:sym typeface="Wingdings" panose="05000000000000000000" pitchFamily="2" charset="2"/>
              </a:rPr>
              <a:t>new  Image Asset </a:t>
            </a:r>
            <a:r>
              <a:rPr lang="ko-KR" altLang="en-US" dirty="0" smtClean="0">
                <a:sym typeface="Wingdings" panose="05000000000000000000" pitchFamily="2" charset="2"/>
              </a:rPr>
              <a:t>을 선택합니다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lvl="1"/>
            <a:r>
              <a:rPr lang="en-US" altLang="ko-KR" b="1" dirty="0" smtClean="0">
                <a:sym typeface="Wingdings" panose="05000000000000000000" pitchFamily="2" charset="2"/>
              </a:rPr>
              <a:t>Asset Type: Clip Art</a:t>
            </a:r>
            <a:r>
              <a:rPr lang="ko-KR" altLang="en-US" dirty="0" smtClean="0">
                <a:sym typeface="Wingdings" panose="05000000000000000000" pitchFamily="2" charset="2"/>
              </a:rPr>
              <a:t>를 선택합니다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Clip Art: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 여기 기존의 아이콘을 클릭하면 </a:t>
            </a:r>
            <a:r>
              <a:rPr lang="ko-KR" altLang="en-US" dirty="0" smtClean="0">
                <a:sym typeface="Wingdings" panose="05000000000000000000" pitchFamily="2" charset="2"/>
              </a:rPr>
              <a:t>아래와 같은 많은 아이콘들이 나타나서 선택을 기다립니다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예를 들어</a:t>
            </a:r>
            <a:r>
              <a:rPr lang="en-US" altLang="ko-KR" dirty="0" smtClean="0">
                <a:sym typeface="Wingdings" panose="05000000000000000000" pitchFamily="2" charset="2"/>
              </a:rPr>
              <a:t>,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flight </a:t>
            </a:r>
            <a:r>
              <a:rPr lang="ko-KR" altLang="en-US" dirty="0" smtClean="0">
                <a:sym typeface="Wingdings" panose="05000000000000000000" pitchFamily="2" charset="2"/>
              </a:rPr>
              <a:t>를 선택합니다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en-US" altLang="ko-KR" b="1" dirty="0" smtClean="0">
                <a:sym typeface="Wingdings" panose="05000000000000000000" pitchFamily="2" charset="2"/>
              </a:rPr>
              <a:t>Name: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이제 기존의 이름 대신에 새 이름을 넣습니다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예를 들면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en-US" altLang="ko-KR" dirty="0" err="1" smtClean="0">
                <a:sym typeface="Wingdings" panose="05000000000000000000" pitchFamily="2" charset="2"/>
              </a:rPr>
              <a:t>ic_flight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입력합니다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그 다음 </a:t>
            </a:r>
            <a:r>
              <a:rPr lang="en-US" altLang="ko-KR" dirty="0" smtClean="0">
                <a:sym typeface="Wingdings" panose="05000000000000000000" pitchFamily="2" charset="2"/>
              </a:rPr>
              <a:t>Next  Finish </a:t>
            </a:r>
            <a:r>
              <a:rPr lang="ko-KR" altLang="en-US" dirty="0" smtClean="0">
                <a:sym typeface="Wingdings" panose="05000000000000000000" pitchFamily="2" charset="2"/>
              </a:rPr>
              <a:t>하고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en-US" altLang="ko-KR" dirty="0" err="1" smtClean="0">
                <a:sym typeface="Wingdings" panose="05000000000000000000" pitchFamily="2" charset="2"/>
              </a:rPr>
              <a:t>resdrawable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에 추가된 파일을 확인할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marL="457200" lvl="1" indent="0">
              <a:buNone/>
            </a:pPr>
            <a:endParaRPr lang="en-US" altLang="ko-KR" b="1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90</a:t>
            </a:fld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100" y="3228753"/>
            <a:ext cx="4918813" cy="326777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1274" y="3213965"/>
            <a:ext cx="2889128" cy="328256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0433" y="3213965"/>
            <a:ext cx="3049484" cy="3282566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8760296" y="5733256"/>
            <a:ext cx="2940916" cy="36004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6109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Joy022PlaceHolder: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간단한 사용자 인터페이스 구성하기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3(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계속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): </a:t>
            </a:r>
            <a:r>
              <a:rPr lang="ko-KR" altLang="en-US" dirty="0" smtClean="0">
                <a:sym typeface="Wingdings" panose="05000000000000000000" pitchFamily="2" charset="2"/>
              </a:rPr>
              <a:t>안스의 </a:t>
            </a:r>
            <a:r>
              <a:rPr lang="en-US" altLang="ko-KR" dirty="0" smtClean="0">
                <a:sym typeface="Wingdings" panose="05000000000000000000" pitchFamily="2" charset="2"/>
              </a:rPr>
              <a:t>Image Asset</a:t>
            </a:r>
            <a:r>
              <a:rPr lang="ko-KR" altLang="en-US" dirty="0" smtClean="0">
                <a:sym typeface="Wingdings" panose="05000000000000000000" pitchFamily="2" charset="2"/>
              </a:rPr>
              <a:t>에 있는 </a:t>
            </a:r>
            <a:r>
              <a:rPr lang="en-US" altLang="ko-KR" dirty="0" smtClean="0">
                <a:sym typeface="Wingdings" panose="05000000000000000000" pitchFamily="2" charset="2"/>
              </a:rPr>
              <a:t>Icon</a:t>
            </a:r>
            <a:r>
              <a:rPr lang="ko-KR" altLang="en-US" dirty="0" smtClean="0">
                <a:sym typeface="Wingdings" panose="05000000000000000000" pitchFamily="2" charset="2"/>
              </a:rPr>
              <a:t>들을 </a:t>
            </a:r>
            <a:r>
              <a:rPr lang="en-US" altLang="ko-KR" dirty="0" smtClean="0">
                <a:sym typeface="Wingdings" panose="05000000000000000000" pitchFamily="2" charset="2"/>
              </a:rPr>
              <a:t>res/</a:t>
            </a:r>
            <a:r>
              <a:rPr lang="en-US" altLang="ko-KR" dirty="0" err="1" smtClean="0">
                <a:sym typeface="Wingdings" panose="05000000000000000000" pitchFamily="2" charset="2"/>
              </a:rPr>
              <a:t>drawable</a:t>
            </a:r>
            <a:r>
              <a:rPr lang="en-US" altLang="ko-KR" dirty="0" smtClean="0">
                <a:sym typeface="Wingdings" panose="05000000000000000000" pitchFamily="2" charset="2"/>
              </a:rPr>
              <a:t> folder</a:t>
            </a:r>
            <a:r>
              <a:rPr lang="ko-KR" altLang="en-US" dirty="0" smtClean="0">
                <a:sym typeface="Wingdings" panose="05000000000000000000" pitchFamily="2" charset="2"/>
              </a:rPr>
              <a:t>에 복사 해오기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아래와 같이 다섯 개의 아이콘을 </a:t>
            </a:r>
            <a:r>
              <a:rPr lang="en-US" altLang="ko-KR" dirty="0" smtClean="0">
                <a:sym typeface="Wingdings" panose="05000000000000000000" pitchFamily="2" charset="2"/>
              </a:rPr>
              <a:t>app/res/drawable</a:t>
            </a:r>
            <a:r>
              <a:rPr lang="ko-KR" altLang="en-US" dirty="0" smtClean="0">
                <a:sym typeface="Wingdings" panose="05000000000000000000" pitchFamily="2" charset="2"/>
              </a:rPr>
              <a:t> 폴더에서 확인하십시오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marL="457200" lvl="1" indent="0">
              <a:buNone/>
            </a:pPr>
            <a:endParaRPr lang="en-US" altLang="ko-KR" b="1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91</a:t>
            </a:fld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100" y="3279504"/>
            <a:ext cx="5697427" cy="324036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0016" y="1916832"/>
            <a:ext cx="3016677" cy="4603032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6890329" y="4509121"/>
            <a:ext cx="2085991" cy="36004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9090485" y="4427531"/>
            <a:ext cx="2357123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400" dirty="0" smtClean="0"/>
              <a:t>이것은 이 앱의 기본적으로 주어진 </a:t>
            </a:r>
            <a:r>
              <a:rPr lang="ko-KR" altLang="en-US" sz="1400" dirty="0" err="1" smtClean="0"/>
              <a:t>런처</a:t>
            </a:r>
            <a:r>
              <a:rPr lang="ko-KR" altLang="en-US" sz="1400" dirty="0" smtClean="0"/>
              <a:t> 아이콘 입니다</a:t>
            </a:r>
            <a:r>
              <a:rPr lang="en-US" altLang="ko-KR" sz="1400" dirty="0" smtClean="0"/>
              <a:t>. </a:t>
            </a:r>
            <a:r>
              <a:rPr lang="ko-KR" altLang="en-US" sz="1400" dirty="0" smtClean="0"/>
              <a:t> 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896148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Joy022PlaceHolder: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간단한 사용자 인터페이스 구성하기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4:</a:t>
            </a:r>
            <a:r>
              <a:rPr lang="en-US" altLang="ko-KR" b="1" dirty="0" smtClean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[Design] </a:t>
            </a:r>
            <a:r>
              <a:rPr lang="ko-KR" altLang="en-US" dirty="0" smtClean="0">
                <a:sym typeface="Wingdings" panose="05000000000000000000" pitchFamily="2" charset="2"/>
              </a:rPr>
              <a:t>탭을 시작한 후</a:t>
            </a:r>
            <a:r>
              <a:rPr lang="en-US" altLang="ko-KR" dirty="0" smtClean="0">
                <a:sym typeface="Wingdings" panose="05000000000000000000" pitchFamily="2" charset="2"/>
              </a:rPr>
              <a:t>, Palette</a:t>
            </a:r>
            <a:r>
              <a:rPr lang="ko-KR" altLang="en-US" dirty="0" smtClean="0">
                <a:sym typeface="Wingdings" panose="05000000000000000000" pitchFamily="2" charset="2"/>
              </a:rPr>
              <a:t>에서 </a:t>
            </a:r>
            <a:r>
              <a:rPr lang="en-US" altLang="ko-KR" dirty="0" smtClean="0">
                <a:sym typeface="Wingdings" panose="05000000000000000000" pitchFamily="2" charset="2"/>
              </a:rPr>
              <a:t>ImageView</a:t>
            </a:r>
            <a:r>
              <a:rPr lang="ko-KR" altLang="en-US" dirty="0" smtClean="0">
                <a:sym typeface="Wingdings" panose="05000000000000000000" pitchFamily="2" charset="2"/>
              </a:rPr>
              <a:t>를 선택하여 </a:t>
            </a:r>
            <a:r>
              <a:rPr lang="en-US" altLang="ko-KR" dirty="0" smtClean="0">
                <a:sym typeface="Wingdings" panose="05000000000000000000" pitchFamily="2" charset="2"/>
              </a:rPr>
              <a:t>Component Tree </a:t>
            </a:r>
            <a:r>
              <a:rPr lang="ko-KR" altLang="en-US" dirty="0" smtClean="0">
                <a:sym typeface="Wingdings" panose="05000000000000000000" pitchFamily="2" charset="2"/>
              </a:rPr>
              <a:t>에 다섯 번 추가합니다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기존의 </a:t>
            </a:r>
            <a:r>
              <a:rPr lang="en-US" altLang="ko-KR" dirty="0" smtClean="0">
                <a:sym typeface="Wingdings" panose="05000000000000000000" pitchFamily="2" charset="2"/>
              </a:rPr>
              <a:t>Hello World! </a:t>
            </a:r>
            <a:r>
              <a:rPr lang="ko-KR" altLang="en-US" dirty="0" err="1" smtClean="0">
                <a:sym typeface="Wingdings" panose="05000000000000000000" pitchFamily="2" charset="2"/>
              </a:rPr>
              <a:t>텍스트뷰는</a:t>
            </a:r>
            <a:r>
              <a:rPr lang="ko-KR" altLang="en-US" dirty="0" smtClean="0">
                <a:sym typeface="Wingdings" panose="05000000000000000000" pitchFamily="2" charset="2"/>
              </a:rPr>
              <a:t> 그대로 둡니다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Parent</a:t>
            </a:r>
            <a:r>
              <a:rPr lang="ko-KR" altLang="en-US" dirty="0" smtClean="0">
                <a:sym typeface="Wingdings" panose="05000000000000000000" pitchFamily="2" charset="2"/>
              </a:rPr>
              <a:t>의 </a:t>
            </a:r>
            <a:r>
              <a:rPr lang="en-US" altLang="ko-KR" dirty="0" smtClean="0">
                <a:sym typeface="Wingdings" panose="05000000000000000000" pitchFamily="2" charset="2"/>
              </a:rPr>
              <a:t>layout_margin</a:t>
            </a:r>
            <a:r>
              <a:rPr lang="ko-KR" altLang="en-US" dirty="0" smtClean="0">
                <a:sym typeface="Wingdings" panose="05000000000000000000" pitchFamily="2" charset="2"/>
              </a:rPr>
              <a:t>을 </a:t>
            </a:r>
            <a:r>
              <a:rPr lang="en-US" altLang="ko-KR" dirty="0" smtClean="0">
                <a:sym typeface="Wingdings" panose="05000000000000000000" pitchFamily="2" charset="2"/>
              </a:rPr>
              <a:t>8dp</a:t>
            </a:r>
            <a:r>
              <a:rPr lang="ko-KR" altLang="en-US" dirty="0" smtClean="0">
                <a:sym typeface="Wingdings" panose="05000000000000000000" pitchFamily="2" charset="2"/>
              </a:rPr>
              <a:t>로 설정하십시오</a:t>
            </a:r>
            <a:r>
              <a:rPr lang="en-US" altLang="ko-KR" dirty="0" smtClean="0">
                <a:sym typeface="Wingdings" panose="05000000000000000000" pitchFamily="2" charset="2"/>
              </a:rPr>
              <a:t>. (</a:t>
            </a:r>
            <a:r>
              <a:rPr lang="ko-KR" altLang="en-US" dirty="0" smtClean="0">
                <a:sym typeface="Wingdings" panose="05000000000000000000" pitchFamily="2" charset="2"/>
              </a:rPr>
              <a:t>아래 가장 큰 직사각형으로 표시되어 있음</a:t>
            </a:r>
            <a:r>
              <a:rPr lang="en-US" altLang="ko-KR" dirty="0" smtClean="0">
                <a:sym typeface="Wingdings" panose="05000000000000000000" pitchFamily="2" charset="2"/>
              </a:rPr>
              <a:t>)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각 </a:t>
            </a:r>
            <a:r>
              <a:rPr lang="en-US" altLang="ko-KR" dirty="0" smtClean="0">
                <a:sym typeface="Wingdings" panose="05000000000000000000" pitchFamily="2" charset="2"/>
              </a:rPr>
              <a:t>imageView</a:t>
            </a:r>
            <a:r>
              <a:rPr lang="ko-KR" altLang="en-US" dirty="0" smtClean="0">
                <a:sym typeface="Wingdings" panose="05000000000000000000" pitchFamily="2" charset="2"/>
              </a:rPr>
              <a:t>의 </a:t>
            </a:r>
            <a:r>
              <a:rPr lang="en-US" altLang="ko-KR" dirty="0" smtClean="0">
                <a:sym typeface="Wingdings" panose="05000000000000000000" pitchFamily="2" charset="2"/>
              </a:rPr>
              <a:t>layout_width &amp; layout_height = 50dp, layout_margin=8dp</a:t>
            </a:r>
            <a:r>
              <a:rPr lang="ko-KR" altLang="en-US" dirty="0" smtClean="0">
                <a:sym typeface="Wingdings" panose="05000000000000000000" pitchFamily="2" charset="2"/>
              </a:rPr>
              <a:t>로 설정하십시오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그러면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각 </a:t>
            </a:r>
            <a:r>
              <a:rPr lang="en-US" altLang="ko-KR" dirty="0" err="1" smtClean="0">
                <a:sym typeface="Wingdings" panose="05000000000000000000" pitchFamily="2" charset="2"/>
              </a:rPr>
              <a:t>imageVIew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사이는 최소한 </a:t>
            </a:r>
            <a:r>
              <a:rPr lang="en-US" altLang="ko-KR" dirty="0" smtClean="0">
                <a:sym typeface="Wingdings" panose="05000000000000000000" pitchFamily="2" charset="2"/>
              </a:rPr>
              <a:t>16dp </a:t>
            </a:r>
            <a:r>
              <a:rPr lang="ko-KR" altLang="en-US" dirty="0" smtClean="0">
                <a:sym typeface="Wingdings" panose="05000000000000000000" pitchFamily="2" charset="2"/>
              </a:rPr>
              <a:t>간격을 있게 됩니다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5 </a:t>
            </a:r>
            <a:r>
              <a:rPr lang="ko-KR" altLang="en-US" dirty="0" smtClean="0">
                <a:sym typeface="Wingdings" panose="05000000000000000000" pitchFamily="2" charset="2"/>
              </a:rPr>
              <a:t>개의 </a:t>
            </a:r>
            <a:r>
              <a:rPr lang="en-US" altLang="ko-KR" dirty="0" smtClean="0">
                <a:sym typeface="Wingdings" panose="05000000000000000000" pitchFamily="2" charset="2"/>
              </a:rPr>
              <a:t>imageView</a:t>
            </a:r>
            <a:r>
              <a:rPr lang="ko-KR" altLang="en-US" dirty="0" smtClean="0">
                <a:sym typeface="Wingdings" panose="05000000000000000000" pitchFamily="2" charset="2"/>
              </a:rPr>
              <a:t>들을 모두 선택하여 </a:t>
            </a:r>
            <a:r>
              <a:rPr lang="en-US" altLang="ko-KR" dirty="0" smtClean="0">
                <a:sym typeface="Wingdings" panose="05000000000000000000" pitchFamily="2" charset="2"/>
              </a:rPr>
              <a:t>horizontal chain</a:t>
            </a:r>
            <a:r>
              <a:rPr lang="ko-KR" altLang="en-US" dirty="0" smtClean="0">
                <a:sym typeface="Wingdings" panose="05000000000000000000" pitchFamily="2" charset="2"/>
              </a:rPr>
              <a:t>으로 설정하여 서로 제약조건을 설정하십시오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Chain Style</a:t>
            </a:r>
            <a:r>
              <a:rPr lang="ko-KR" altLang="en-US" dirty="0" smtClean="0">
                <a:sym typeface="Wingdings" panose="05000000000000000000" pitchFamily="2" charset="2"/>
              </a:rPr>
              <a:t>은 디폴트로 </a:t>
            </a:r>
            <a:r>
              <a:rPr lang="en-US" altLang="ko-KR" dirty="0" smtClean="0">
                <a:sym typeface="Wingdings" panose="05000000000000000000" pitchFamily="2" charset="2"/>
              </a:rPr>
              <a:t>Spread inside</a:t>
            </a:r>
            <a:r>
              <a:rPr lang="ko-KR" altLang="en-US" dirty="0" smtClean="0">
                <a:sym typeface="Wingdings" panose="05000000000000000000" pitchFamily="2" charset="2"/>
              </a:rPr>
              <a:t>인데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이제 </a:t>
            </a:r>
            <a:r>
              <a:rPr lang="en-US" altLang="ko-KR" dirty="0" smtClean="0">
                <a:sym typeface="Wingdings" panose="05000000000000000000" pitchFamily="2" charset="2"/>
              </a:rPr>
              <a:t>Packed</a:t>
            </a:r>
            <a:r>
              <a:rPr lang="ko-KR" altLang="en-US" dirty="0" smtClean="0">
                <a:sym typeface="Wingdings" panose="05000000000000000000" pitchFamily="2" charset="2"/>
              </a:rPr>
              <a:t>로 설정하면 아래와 같이  서로 가까워집니다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92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100" y="3702719"/>
            <a:ext cx="8091172" cy="2793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821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Joy022PlaceHolder: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간단한 사용자 인터페이스 구성하기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5:</a:t>
            </a:r>
            <a:r>
              <a:rPr lang="en-US" altLang="ko-KR" b="1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앱을 실행하여 결과를 확인하십시오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93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100" y="2075268"/>
            <a:ext cx="2561863" cy="444459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3672" y="4026889"/>
            <a:ext cx="4392488" cy="2473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770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Joy022PlaceHolder: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간단한 사용자 인터페이스 구성하기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activity_main.xml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94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443520" y="836712"/>
            <a:ext cx="5947165" cy="418576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/>
              <a:t>&lt;?xml version="1.0" encoding="utf-8"?&gt;</a:t>
            </a:r>
          </a:p>
          <a:p>
            <a:r>
              <a:rPr lang="en-US" altLang="ko-KR" sz="1400" dirty="0"/>
              <a:t>&lt;</a:t>
            </a:r>
            <a:r>
              <a:rPr lang="en-US" altLang="ko-KR" sz="1400" dirty="0" err="1"/>
              <a:t>androidx.constraintlayout.widget.ConstraintLayout</a:t>
            </a:r>
            <a:endParaRPr lang="en-US" altLang="ko-KR" sz="1400" dirty="0"/>
          </a:p>
          <a:p>
            <a:r>
              <a:rPr lang="en-US" altLang="ko-KR" sz="1400" dirty="0"/>
              <a:t>    xmlns:android="http://schemas.android.com/</a:t>
            </a:r>
            <a:r>
              <a:rPr lang="en-US" altLang="ko-KR" sz="1400" dirty="0" err="1"/>
              <a:t>apk</a:t>
            </a:r>
            <a:r>
              <a:rPr lang="en-US" altLang="ko-KR" sz="1400" dirty="0"/>
              <a:t>/res/android"</a:t>
            </a:r>
          </a:p>
          <a:p>
            <a:r>
              <a:rPr lang="en-US" altLang="ko-KR" sz="1400" dirty="0"/>
              <a:t>    </a:t>
            </a:r>
            <a:r>
              <a:rPr lang="en-US" altLang="ko-KR" sz="1400" dirty="0" err="1"/>
              <a:t>xmlns:app</a:t>
            </a:r>
            <a:r>
              <a:rPr lang="en-US" altLang="ko-KR" sz="1400" dirty="0"/>
              <a:t>="http://schemas.android.com/</a:t>
            </a:r>
            <a:r>
              <a:rPr lang="en-US" altLang="ko-KR" sz="1400" dirty="0" err="1"/>
              <a:t>apk</a:t>
            </a:r>
            <a:r>
              <a:rPr lang="en-US" altLang="ko-KR" sz="1400" dirty="0"/>
              <a:t>/res-auto"</a:t>
            </a:r>
          </a:p>
          <a:p>
            <a:r>
              <a:rPr lang="en-US" altLang="ko-KR" sz="1400" dirty="0"/>
              <a:t>    </a:t>
            </a:r>
            <a:r>
              <a:rPr lang="en-US" altLang="ko-KR" sz="1400" dirty="0" err="1"/>
              <a:t>xmlns:tools</a:t>
            </a:r>
            <a:r>
              <a:rPr lang="en-US" altLang="ko-KR" sz="1400" dirty="0"/>
              <a:t>="http://schemas.android.com/tools"</a:t>
            </a:r>
          </a:p>
          <a:p>
            <a:r>
              <a:rPr lang="en-US" altLang="ko-KR" sz="1400" dirty="0"/>
              <a:t>    android:layout_width="match_parent"</a:t>
            </a:r>
          </a:p>
          <a:p>
            <a:r>
              <a:rPr lang="en-US" altLang="ko-KR" sz="1400" dirty="0"/>
              <a:t>    android:layout_height="match_parent"</a:t>
            </a:r>
          </a:p>
          <a:p>
            <a:r>
              <a:rPr lang="en-US" altLang="ko-KR" sz="1400" dirty="0"/>
              <a:t>    </a:t>
            </a:r>
            <a:r>
              <a:rPr lang="en-US" altLang="ko-KR" sz="1400" dirty="0">
                <a:solidFill>
                  <a:srgbClr val="C00000"/>
                </a:solidFill>
              </a:rPr>
              <a:t>android:layout_margin="8dp"</a:t>
            </a:r>
          </a:p>
          <a:p>
            <a:r>
              <a:rPr lang="en-US" altLang="ko-KR" sz="1400" dirty="0"/>
              <a:t>    </a:t>
            </a:r>
            <a:r>
              <a:rPr lang="en-US" altLang="ko-KR" sz="1400" dirty="0" err="1"/>
              <a:t>tools:context</a:t>
            </a:r>
            <a:r>
              <a:rPr lang="en-US" altLang="ko-KR" sz="1400" dirty="0"/>
              <a:t>=".MainActivity"&gt;</a:t>
            </a:r>
          </a:p>
          <a:p>
            <a:endParaRPr lang="en-US" altLang="ko-KR" sz="1400" dirty="0"/>
          </a:p>
          <a:p>
            <a:r>
              <a:rPr lang="en-US" altLang="ko-KR" sz="1400" dirty="0"/>
              <a:t>    &lt;TextView</a:t>
            </a:r>
          </a:p>
          <a:p>
            <a:r>
              <a:rPr lang="en-US" altLang="ko-KR" sz="1400" dirty="0"/>
              <a:t>        android:layout_width="wrap_content"</a:t>
            </a:r>
          </a:p>
          <a:p>
            <a:r>
              <a:rPr lang="en-US" altLang="ko-KR" sz="1400" dirty="0"/>
              <a:t>        android:layout_height="wrap_content"</a:t>
            </a:r>
          </a:p>
          <a:p>
            <a:r>
              <a:rPr lang="en-US" altLang="ko-KR" sz="1400" dirty="0"/>
              <a:t>        android:text="Hello World!"</a:t>
            </a:r>
          </a:p>
          <a:p>
            <a:r>
              <a:rPr lang="en-US" altLang="ko-KR" sz="1400" dirty="0"/>
              <a:t>        app:layout_constraintBottom_toBottomOf="parent"</a:t>
            </a:r>
          </a:p>
          <a:p>
            <a:r>
              <a:rPr lang="en-US" altLang="ko-KR" sz="1400" dirty="0"/>
              <a:t>        app:layout_constraintLeft_toLeftOf="parent"</a:t>
            </a:r>
          </a:p>
          <a:p>
            <a:r>
              <a:rPr lang="en-US" altLang="ko-KR" sz="1400" dirty="0"/>
              <a:t>        app:layout_constraintRight_toRightOf="parent"</a:t>
            </a:r>
          </a:p>
          <a:p>
            <a:r>
              <a:rPr lang="en-US" altLang="ko-KR" sz="1400" dirty="0"/>
              <a:t>        app:layout_constraintTop_toTopOf="parent" /&gt;</a:t>
            </a:r>
          </a:p>
          <a:p>
            <a:endParaRPr lang="en-US" altLang="ko-KR" sz="1400" dirty="0"/>
          </a:p>
        </p:txBody>
      </p:sp>
      <p:sp>
        <p:nvSpPr>
          <p:cNvPr id="8" name="직사각형 7"/>
          <p:cNvSpPr/>
          <p:nvPr/>
        </p:nvSpPr>
        <p:spPr>
          <a:xfrm>
            <a:off x="6130541" y="1233551"/>
            <a:ext cx="5830816" cy="52629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 smtClean="0"/>
              <a:t>   </a:t>
            </a:r>
            <a:r>
              <a:rPr lang="en-US" altLang="ko-KR" sz="1400" dirty="0"/>
              <a:t>&lt;ImageView</a:t>
            </a:r>
          </a:p>
          <a:p>
            <a:r>
              <a:rPr lang="en-US" altLang="ko-KR" sz="1400" dirty="0"/>
              <a:t>        android:id="@+id/imageView"</a:t>
            </a:r>
          </a:p>
          <a:p>
            <a:r>
              <a:rPr lang="en-US" altLang="ko-KR" sz="1400" dirty="0"/>
              <a:t>        android:layout_width</a:t>
            </a:r>
            <a:r>
              <a:rPr lang="en-US" altLang="ko-KR" sz="1400" dirty="0" smtClean="0"/>
              <a:t>="50dp</a:t>
            </a:r>
            <a:r>
              <a:rPr lang="en-US" altLang="ko-KR" sz="1400" dirty="0"/>
              <a:t>"</a:t>
            </a:r>
          </a:p>
          <a:p>
            <a:r>
              <a:rPr lang="en-US" altLang="ko-KR" sz="1400" dirty="0"/>
              <a:t>        android:layout_height</a:t>
            </a:r>
            <a:r>
              <a:rPr lang="en-US" altLang="ko-KR" sz="1400" dirty="0" smtClean="0"/>
              <a:t>="50dp</a:t>
            </a:r>
            <a:r>
              <a:rPr lang="en-US" altLang="ko-KR" sz="1400" dirty="0"/>
              <a:t>"</a:t>
            </a:r>
          </a:p>
          <a:p>
            <a:r>
              <a:rPr lang="en-US" altLang="ko-KR" sz="1400" dirty="0"/>
              <a:t>        </a:t>
            </a:r>
            <a:r>
              <a:rPr lang="en-US" altLang="ko-KR" sz="1400" dirty="0">
                <a:solidFill>
                  <a:srgbClr val="C00000"/>
                </a:solidFill>
              </a:rPr>
              <a:t>android:layout_margin="8dp"</a:t>
            </a:r>
          </a:p>
          <a:p>
            <a:r>
              <a:rPr lang="en-US" altLang="ko-KR" sz="1400" dirty="0"/>
              <a:t>        </a:t>
            </a:r>
            <a:r>
              <a:rPr lang="en-US" altLang="ko-KR" sz="1400" dirty="0" err="1"/>
              <a:t>android:contentDescription</a:t>
            </a:r>
            <a:r>
              <a:rPr lang="en-US" altLang="ko-KR" sz="1400" dirty="0"/>
              <a:t>="@string/bus"</a:t>
            </a:r>
          </a:p>
          <a:p>
            <a:r>
              <a:rPr lang="en-US" altLang="ko-KR" sz="1400" dirty="0"/>
              <a:t>        app:layout_constraintBottom_toBottomOf="parent"</a:t>
            </a:r>
          </a:p>
          <a:p>
            <a:r>
              <a:rPr lang="en-US" altLang="ko-KR" sz="1400" dirty="0"/>
              <a:t>        app:layout_constraintEnd_toStartOf="@+id/imageView2"</a:t>
            </a:r>
          </a:p>
          <a:p>
            <a:r>
              <a:rPr lang="en-US" altLang="ko-KR" sz="1400" dirty="0"/>
              <a:t>        </a:t>
            </a:r>
            <a:r>
              <a:rPr lang="en-US" altLang="ko-KR" sz="1400" dirty="0">
                <a:solidFill>
                  <a:srgbClr val="C00000"/>
                </a:solidFill>
              </a:rPr>
              <a:t>app:layout_constraintHorizontal_bias="0.5"</a:t>
            </a:r>
          </a:p>
          <a:p>
            <a:r>
              <a:rPr lang="en-US" altLang="ko-KR" sz="1400" dirty="0">
                <a:solidFill>
                  <a:srgbClr val="C00000"/>
                </a:solidFill>
              </a:rPr>
              <a:t>        app:layout_constraintHorizontal_chainStyle="packed"</a:t>
            </a:r>
          </a:p>
          <a:p>
            <a:r>
              <a:rPr lang="en-US" altLang="ko-KR" sz="1400" dirty="0"/>
              <a:t>        app:layout_constraintStart_toStartOf="parent"</a:t>
            </a:r>
          </a:p>
          <a:p>
            <a:r>
              <a:rPr lang="en-US" altLang="ko-KR" sz="1400" dirty="0"/>
              <a:t>        </a:t>
            </a:r>
            <a:r>
              <a:rPr lang="en-US" altLang="ko-KR" sz="1400" dirty="0" err="1"/>
              <a:t>app:srcCompat</a:t>
            </a:r>
            <a:r>
              <a:rPr lang="en-US" altLang="ko-KR" sz="1400" dirty="0"/>
              <a:t>="@drawable/</a:t>
            </a:r>
            <a:r>
              <a:rPr lang="en-US" altLang="ko-KR" sz="1400" dirty="0" err="1"/>
              <a:t>ic_bike_foreground</a:t>
            </a:r>
            <a:r>
              <a:rPr lang="en-US" altLang="ko-KR" sz="1400" dirty="0"/>
              <a:t>" </a:t>
            </a:r>
            <a:r>
              <a:rPr lang="en-US" altLang="ko-KR" sz="1400" dirty="0" smtClean="0"/>
              <a:t>/&gt;</a:t>
            </a:r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</a:t>
            </a:r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 &lt;</a:t>
            </a:r>
            <a:r>
              <a:rPr lang="en-US" altLang="ko-KR" sz="1400" dirty="0"/>
              <a:t>ImageView</a:t>
            </a:r>
          </a:p>
          <a:p>
            <a:r>
              <a:rPr lang="en-US" altLang="ko-KR" sz="1400" dirty="0"/>
              <a:t>        android:id="@+id/imageView2"</a:t>
            </a:r>
          </a:p>
          <a:p>
            <a:r>
              <a:rPr lang="en-US" altLang="ko-KR" sz="1400" dirty="0"/>
              <a:t>        android:layout_width</a:t>
            </a:r>
            <a:r>
              <a:rPr lang="en-US" altLang="ko-KR" sz="1400" dirty="0" smtClean="0"/>
              <a:t>="50dp</a:t>
            </a:r>
            <a:r>
              <a:rPr lang="en-US" altLang="ko-KR" sz="1400" dirty="0"/>
              <a:t>"</a:t>
            </a:r>
          </a:p>
          <a:p>
            <a:r>
              <a:rPr lang="en-US" altLang="ko-KR" sz="1400" dirty="0"/>
              <a:t>        android:layout_height</a:t>
            </a:r>
            <a:r>
              <a:rPr lang="en-US" altLang="ko-KR" sz="1400" dirty="0" smtClean="0"/>
              <a:t>="50dp</a:t>
            </a:r>
            <a:r>
              <a:rPr lang="en-US" altLang="ko-KR" sz="1400" dirty="0"/>
              <a:t>"</a:t>
            </a:r>
          </a:p>
          <a:p>
            <a:r>
              <a:rPr lang="en-US" altLang="ko-KR" sz="1400" dirty="0"/>
              <a:t>        android:layout_margin="8dp"</a:t>
            </a:r>
          </a:p>
          <a:p>
            <a:r>
              <a:rPr lang="en-US" altLang="ko-KR" sz="1400" dirty="0"/>
              <a:t>        </a:t>
            </a:r>
            <a:r>
              <a:rPr lang="en-US" altLang="ko-KR" sz="1400" dirty="0" err="1"/>
              <a:t>android:contentDescription</a:t>
            </a:r>
            <a:r>
              <a:rPr lang="en-US" altLang="ko-KR" sz="1400" dirty="0"/>
              <a:t>="@string/bus"</a:t>
            </a:r>
          </a:p>
          <a:p>
            <a:r>
              <a:rPr lang="en-US" altLang="ko-KR" sz="1400" dirty="0"/>
              <a:t>        app:layout_constraintBottom_toBottomOf="parent"</a:t>
            </a:r>
          </a:p>
          <a:p>
            <a:r>
              <a:rPr lang="en-US" altLang="ko-KR" sz="1400" dirty="0"/>
              <a:t>        app:layout_constraintEnd_toStartOf="@+id/imageView3"</a:t>
            </a:r>
          </a:p>
          <a:p>
            <a:r>
              <a:rPr lang="en-US" altLang="ko-KR" sz="1400" dirty="0"/>
              <a:t>        app:layout_constraintHorizontal_bias="0.5"</a:t>
            </a:r>
          </a:p>
          <a:p>
            <a:r>
              <a:rPr lang="en-US" altLang="ko-KR" sz="1400" dirty="0"/>
              <a:t>        app:layout_constraintStart_toEndOf="@+id/imageView"</a:t>
            </a:r>
          </a:p>
          <a:p>
            <a:r>
              <a:rPr lang="en-US" altLang="ko-KR" sz="1400" dirty="0"/>
              <a:t>        </a:t>
            </a:r>
            <a:r>
              <a:rPr lang="en-US" altLang="ko-KR" sz="1400" dirty="0" err="1"/>
              <a:t>app:srcCompat</a:t>
            </a:r>
            <a:r>
              <a:rPr lang="en-US" altLang="ko-KR" sz="1400" dirty="0"/>
              <a:t>="@drawable/</a:t>
            </a:r>
            <a:r>
              <a:rPr lang="en-US" altLang="ko-KR" sz="1400" dirty="0" err="1"/>
              <a:t>ic_bus_foreground</a:t>
            </a:r>
            <a:r>
              <a:rPr lang="en-US" altLang="ko-KR" sz="1400" dirty="0"/>
              <a:t>" </a:t>
            </a:r>
            <a:r>
              <a:rPr lang="en-US" altLang="ko-KR" sz="1400" dirty="0" smtClean="0"/>
              <a:t>/&gt;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1547673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Joy022PlaceHolder: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간단한 사용자 인터페이스 구성하기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5:</a:t>
            </a:r>
            <a:r>
              <a:rPr lang="en-US" altLang="ko-KR" b="1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앱을 실행하여 결과를 확인하십시오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95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456974" y="972592"/>
            <a:ext cx="5784305" cy="46166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 smtClean="0"/>
              <a:t>    </a:t>
            </a:r>
            <a:r>
              <a:rPr lang="en-US" altLang="ko-KR" sz="1400" dirty="0"/>
              <a:t>&lt;ImageView</a:t>
            </a:r>
          </a:p>
          <a:p>
            <a:r>
              <a:rPr lang="en-US" altLang="ko-KR" sz="1400" dirty="0"/>
              <a:t>        android:id="@+id/imageView3"</a:t>
            </a:r>
          </a:p>
          <a:p>
            <a:r>
              <a:rPr lang="en-US" altLang="ko-KR" sz="1400" dirty="0"/>
              <a:t>        android:layout_width</a:t>
            </a:r>
            <a:r>
              <a:rPr lang="en-US" altLang="ko-KR" sz="1400" dirty="0" smtClean="0"/>
              <a:t>="50dp</a:t>
            </a:r>
            <a:r>
              <a:rPr lang="en-US" altLang="ko-KR" sz="1400" dirty="0"/>
              <a:t>"</a:t>
            </a:r>
          </a:p>
          <a:p>
            <a:r>
              <a:rPr lang="en-US" altLang="ko-KR" sz="1400" dirty="0"/>
              <a:t>        android:layout_height</a:t>
            </a:r>
            <a:r>
              <a:rPr lang="en-US" altLang="ko-KR" sz="1400" dirty="0" smtClean="0"/>
              <a:t>="50dp</a:t>
            </a:r>
            <a:r>
              <a:rPr lang="en-US" altLang="ko-KR" sz="1400" dirty="0"/>
              <a:t>"</a:t>
            </a:r>
          </a:p>
          <a:p>
            <a:r>
              <a:rPr lang="en-US" altLang="ko-KR" sz="1400" dirty="0"/>
              <a:t>        android:layout_margin="8dp"</a:t>
            </a:r>
          </a:p>
          <a:p>
            <a:r>
              <a:rPr lang="en-US" altLang="ko-KR" sz="1400" dirty="0"/>
              <a:t>        app:layout_constraintBottom_toBottomOf="parent"</a:t>
            </a:r>
          </a:p>
          <a:p>
            <a:r>
              <a:rPr lang="en-US" altLang="ko-KR" sz="1400" dirty="0"/>
              <a:t>        app:layout_constraintEnd_toStartOf="@+id/imageView4"</a:t>
            </a:r>
          </a:p>
          <a:p>
            <a:r>
              <a:rPr lang="en-US" altLang="ko-KR" sz="1400" dirty="0"/>
              <a:t>        app:layout_constraintHorizontal_bias="0.5"</a:t>
            </a:r>
          </a:p>
          <a:p>
            <a:r>
              <a:rPr lang="en-US" altLang="ko-KR" sz="1400" dirty="0"/>
              <a:t>        app:layout_constraintStart_toEndOf="@+id/imageView2"</a:t>
            </a:r>
          </a:p>
          <a:p>
            <a:r>
              <a:rPr lang="en-US" altLang="ko-KR" sz="1400" dirty="0"/>
              <a:t>        </a:t>
            </a:r>
            <a:r>
              <a:rPr lang="en-US" altLang="ko-KR" sz="1400" dirty="0" err="1"/>
              <a:t>app:srcCompat</a:t>
            </a:r>
            <a:r>
              <a:rPr lang="en-US" altLang="ko-KR" sz="1400" dirty="0"/>
              <a:t>="@drawable/</a:t>
            </a:r>
            <a:r>
              <a:rPr lang="en-US" altLang="ko-KR" sz="1400" dirty="0" err="1"/>
              <a:t>ic_flight_foreground</a:t>
            </a:r>
            <a:r>
              <a:rPr lang="en-US" altLang="ko-KR" sz="1400" dirty="0"/>
              <a:t>" </a:t>
            </a:r>
            <a:r>
              <a:rPr lang="en-US" altLang="ko-KR" sz="1400" dirty="0" smtClean="0"/>
              <a:t>/&gt;</a:t>
            </a:r>
          </a:p>
          <a:p>
            <a:endParaRPr lang="en-US" altLang="ko-KR" sz="1400" dirty="0"/>
          </a:p>
          <a:p>
            <a:r>
              <a:rPr lang="en-US" altLang="ko-KR" sz="1400" dirty="0" smtClean="0"/>
              <a:t>  &lt;</a:t>
            </a:r>
            <a:r>
              <a:rPr lang="en-US" altLang="ko-KR" sz="1400" dirty="0"/>
              <a:t>ImageView</a:t>
            </a:r>
          </a:p>
          <a:p>
            <a:r>
              <a:rPr lang="en-US" altLang="ko-KR" sz="1400" dirty="0"/>
              <a:t>        android:id="@+id/imageView4"</a:t>
            </a:r>
          </a:p>
          <a:p>
            <a:r>
              <a:rPr lang="en-US" altLang="ko-KR" sz="1400" dirty="0"/>
              <a:t>        android:layout_width</a:t>
            </a:r>
            <a:r>
              <a:rPr lang="en-US" altLang="ko-KR" sz="1400" dirty="0" smtClean="0"/>
              <a:t>="50dp</a:t>
            </a:r>
            <a:r>
              <a:rPr lang="en-US" altLang="ko-KR" sz="1400" dirty="0"/>
              <a:t>"</a:t>
            </a:r>
          </a:p>
          <a:p>
            <a:r>
              <a:rPr lang="en-US" altLang="ko-KR" sz="1400" dirty="0"/>
              <a:t>        </a:t>
            </a:r>
            <a:r>
              <a:rPr lang="en-US" altLang="ko-KR" sz="1400"/>
              <a:t>android:layout_height</a:t>
            </a:r>
            <a:r>
              <a:rPr lang="en-US" altLang="ko-KR" sz="1400" smtClean="0"/>
              <a:t>="50dp</a:t>
            </a:r>
            <a:r>
              <a:rPr lang="en-US" altLang="ko-KR" sz="1400" dirty="0"/>
              <a:t>"</a:t>
            </a:r>
          </a:p>
          <a:p>
            <a:r>
              <a:rPr lang="en-US" altLang="ko-KR" sz="1400" dirty="0"/>
              <a:t>        android:layout_margin="8dp"</a:t>
            </a:r>
          </a:p>
          <a:p>
            <a:r>
              <a:rPr lang="en-US" altLang="ko-KR" sz="1400" dirty="0"/>
              <a:t>        app:layout_constraintBottom_toBottomOf="parent"</a:t>
            </a:r>
          </a:p>
          <a:p>
            <a:r>
              <a:rPr lang="en-US" altLang="ko-KR" sz="1400" dirty="0"/>
              <a:t>        app:layout_constraintEnd_toStartOf="@+id/imageView5"</a:t>
            </a:r>
          </a:p>
          <a:p>
            <a:r>
              <a:rPr lang="en-US" altLang="ko-KR" sz="1400" dirty="0"/>
              <a:t>        app:layout_constraintHorizontal_bias="0.5"</a:t>
            </a:r>
          </a:p>
          <a:p>
            <a:r>
              <a:rPr lang="en-US" altLang="ko-KR" sz="1400" dirty="0"/>
              <a:t>        app:layout_constraintStart_toEndOf="@+id/imageView3"</a:t>
            </a:r>
          </a:p>
          <a:p>
            <a:r>
              <a:rPr lang="en-US" altLang="ko-KR" sz="1400" dirty="0"/>
              <a:t>        </a:t>
            </a:r>
            <a:r>
              <a:rPr lang="en-US" altLang="ko-KR" sz="1400" dirty="0" err="1"/>
              <a:t>app:srcCompat</a:t>
            </a:r>
            <a:r>
              <a:rPr lang="en-US" altLang="ko-KR" sz="1400" dirty="0"/>
              <a:t>="@drawable/</a:t>
            </a:r>
            <a:r>
              <a:rPr lang="en-US" altLang="ko-KR" sz="1400" dirty="0" err="1"/>
              <a:t>ic_taxi_foreground</a:t>
            </a:r>
            <a:r>
              <a:rPr lang="en-US" altLang="ko-KR" sz="1400" dirty="0"/>
              <a:t>" </a:t>
            </a:r>
            <a:r>
              <a:rPr lang="en-US" altLang="ko-KR" sz="1400" dirty="0" smtClean="0"/>
              <a:t>/&gt;</a:t>
            </a:r>
            <a:endParaRPr lang="en-US" altLang="ko-KR" sz="1400" dirty="0"/>
          </a:p>
        </p:txBody>
      </p:sp>
      <p:sp>
        <p:nvSpPr>
          <p:cNvPr id="8" name="직사각형 7"/>
          <p:cNvSpPr/>
          <p:nvPr/>
        </p:nvSpPr>
        <p:spPr>
          <a:xfrm>
            <a:off x="5999924" y="4013589"/>
            <a:ext cx="5725091" cy="24622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 smtClean="0"/>
              <a:t>    </a:t>
            </a:r>
            <a:r>
              <a:rPr lang="en-US" altLang="ko-KR" sz="1400" dirty="0"/>
              <a:t>&lt;ImageView</a:t>
            </a:r>
          </a:p>
          <a:p>
            <a:r>
              <a:rPr lang="en-US" altLang="ko-KR" sz="1400" dirty="0"/>
              <a:t>        android:id="@+id/imageView5"</a:t>
            </a:r>
          </a:p>
          <a:p>
            <a:r>
              <a:rPr lang="en-US" altLang="ko-KR" sz="1400" dirty="0"/>
              <a:t>        android:layout_width="62dp"</a:t>
            </a:r>
          </a:p>
          <a:p>
            <a:r>
              <a:rPr lang="en-US" altLang="ko-KR" sz="1400" dirty="0"/>
              <a:t>        android:layout_height="62dp"</a:t>
            </a:r>
          </a:p>
          <a:p>
            <a:r>
              <a:rPr lang="en-US" altLang="ko-KR" sz="1400" dirty="0"/>
              <a:t>        android:layout_margin="8dp"</a:t>
            </a:r>
          </a:p>
          <a:p>
            <a:r>
              <a:rPr lang="en-US" altLang="ko-KR" sz="1400" dirty="0"/>
              <a:t>        app:layout_constraintBottom_toBottomOf="parent"</a:t>
            </a:r>
          </a:p>
          <a:p>
            <a:r>
              <a:rPr lang="en-US" altLang="ko-KR" sz="1400" dirty="0"/>
              <a:t>        app:layout_constraintEnd_toEndOf="parent"</a:t>
            </a:r>
          </a:p>
          <a:p>
            <a:r>
              <a:rPr lang="en-US" altLang="ko-KR" sz="1400" dirty="0"/>
              <a:t>        app:layout_constraintHorizontal_bias="0.5"</a:t>
            </a:r>
          </a:p>
          <a:p>
            <a:r>
              <a:rPr lang="en-US" altLang="ko-KR" sz="1400" dirty="0"/>
              <a:t>        app:layout_constraintStart_toEndOf="@+id/imageView4"</a:t>
            </a:r>
          </a:p>
          <a:p>
            <a:r>
              <a:rPr lang="en-US" altLang="ko-KR" sz="1400" dirty="0"/>
              <a:t>        </a:t>
            </a:r>
            <a:r>
              <a:rPr lang="en-US" altLang="ko-KR" sz="1400" dirty="0" err="1"/>
              <a:t>app:srcCompat</a:t>
            </a:r>
            <a:r>
              <a:rPr lang="en-US" altLang="ko-KR" sz="1400" dirty="0"/>
              <a:t>="@drawable/</a:t>
            </a:r>
            <a:r>
              <a:rPr lang="en-US" altLang="ko-KR" sz="1400" dirty="0" err="1"/>
              <a:t>ic_truck_foreground</a:t>
            </a:r>
            <a:r>
              <a:rPr lang="en-US" altLang="ko-KR" sz="1400" dirty="0"/>
              <a:t>" /&gt;</a:t>
            </a:r>
          </a:p>
          <a:p>
            <a:r>
              <a:rPr lang="en-US" altLang="ko-KR" sz="1400" dirty="0"/>
              <a:t>&lt;/</a:t>
            </a:r>
            <a:r>
              <a:rPr lang="en-US" altLang="ko-KR" sz="1400" dirty="0" err="1"/>
              <a:t>androidx.constraintlayout.widget.ConstraintLayout</a:t>
            </a:r>
            <a:r>
              <a:rPr lang="en-US" altLang="ko-KR" sz="1400" dirty="0"/>
              <a:t>&gt;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356222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Joy022PlaceHolder: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간단한 사용자 인터페이스 구성하기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b="1">
                <a:solidFill>
                  <a:srgbClr val="C00000"/>
                </a:solidFill>
                <a:sym typeface="Wingdings" panose="05000000000000000000" pitchFamily="2" charset="2"/>
              </a:rPr>
              <a:t>과</a:t>
            </a:r>
            <a:r>
              <a:rPr lang="ko-KR" altLang="en-US" b="1" smtClean="0">
                <a:solidFill>
                  <a:srgbClr val="C00000"/>
                </a:solidFill>
                <a:sym typeface="Wingdings" panose="05000000000000000000" pitchFamily="2" charset="2"/>
              </a:rPr>
              <a:t>제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: </a:t>
            </a:r>
            <a:r>
              <a:rPr lang="ko-KR" altLang="en-US" dirty="0">
                <a:sym typeface="Wingdings" panose="05000000000000000000" pitchFamily="2" charset="2"/>
              </a:rPr>
              <a:t>기본적으로 주어지는 </a:t>
            </a:r>
            <a:r>
              <a:rPr lang="en-US" altLang="ko-KR" dirty="0">
                <a:sym typeface="Wingdings" panose="05000000000000000000" pitchFamily="2" charset="2"/>
              </a:rPr>
              <a:t>"Hello World" </a:t>
            </a:r>
            <a:r>
              <a:rPr lang="ko-KR" altLang="en-US" dirty="0" err="1">
                <a:sym typeface="Wingdings" panose="05000000000000000000" pitchFamily="2" charset="2"/>
              </a:rPr>
              <a:t>텍스트뷰가</a:t>
            </a:r>
            <a:r>
              <a:rPr lang="ko-KR" altLang="en-US" dirty="0">
                <a:sym typeface="Wingdings" panose="05000000000000000000" pitchFamily="2" charset="2"/>
              </a:rPr>
              <a:t> 존재하는 </a:t>
            </a:r>
            <a:r>
              <a:rPr lang="en-US" altLang="ko-KR" dirty="0">
                <a:sym typeface="Wingdings" panose="05000000000000000000" pitchFamily="2" charset="2"/>
              </a:rPr>
              <a:t>activity_main.xml </a:t>
            </a:r>
            <a:r>
              <a:rPr lang="ko-KR" altLang="en-US" dirty="0" smtClean="0">
                <a:sym typeface="Wingdings" panose="05000000000000000000" pitchFamily="2" charset="2"/>
              </a:rPr>
              <a:t>에서 시작하여 모든 </a:t>
            </a:r>
            <a:r>
              <a:rPr lang="en-US" altLang="ko-KR" dirty="0" smtClean="0">
                <a:sym typeface="Wingdings" panose="05000000000000000000" pitchFamily="2" charset="2"/>
              </a:rPr>
              <a:t>layout</a:t>
            </a:r>
            <a:r>
              <a:rPr lang="ko-KR" altLang="en-US" dirty="0" smtClean="0">
                <a:sym typeface="Wingdings" panose="05000000000000000000" pitchFamily="2" charset="2"/>
              </a:rPr>
              <a:t>을 직접 코드를 입력하여 아래 </a:t>
            </a:r>
            <a:r>
              <a:rPr lang="en-US" altLang="ko-KR" dirty="0" smtClean="0">
                <a:sym typeface="Wingdings" panose="05000000000000000000" pitchFamily="2" charset="2"/>
              </a:rPr>
              <a:t>layout</a:t>
            </a:r>
            <a:r>
              <a:rPr lang="ko-KR" altLang="en-US" dirty="0" smtClean="0">
                <a:sym typeface="Wingdings" panose="05000000000000000000" pitchFamily="2" charset="2"/>
              </a:rPr>
              <a:t>을 완성하여 보십시오</a:t>
            </a:r>
            <a:r>
              <a:rPr lang="en-US" altLang="ko-KR" dirty="0" smtClean="0">
                <a:sym typeface="Wingdings" panose="05000000000000000000" pitchFamily="2" charset="2"/>
              </a:rPr>
              <a:t>.  (</a:t>
            </a:r>
            <a:r>
              <a:rPr lang="ko-KR" altLang="en-US" dirty="0" smtClean="0">
                <a:sym typeface="Wingdings" panose="05000000000000000000" pitchFamily="2" charset="2"/>
              </a:rPr>
              <a:t>믿거나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말거나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전문 </a:t>
            </a:r>
            <a:r>
              <a:rPr lang="ko-KR" altLang="en-US" dirty="0" err="1" smtClean="0">
                <a:sym typeface="Wingdings" panose="05000000000000000000" pitchFamily="2" charset="2"/>
              </a:rPr>
              <a:t>코더들은</a:t>
            </a:r>
            <a:r>
              <a:rPr lang="ko-KR" altLang="en-US" dirty="0" smtClean="0">
                <a:sym typeface="Wingdings" panose="05000000000000000000" pitchFamily="2" charset="2"/>
              </a:rPr>
              <a:t> 주로 이 방법에 익숙해져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레이아웃을 완성하는 속도가 훨씬 빠르다고 합니다</a:t>
            </a:r>
            <a:r>
              <a:rPr lang="en-US" altLang="ko-KR" dirty="0" smtClean="0">
                <a:sym typeface="Wingdings" panose="05000000000000000000" pitchFamily="2" charset="2"/>
              </a:rPr>
              <a:t>.)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96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100" y="2075268"/>
            <a:ext cx="2561863" cy="444459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3672" y="4026889"/>
            <a:ext cx="4392488" cy="2473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027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고려청자">
  <a:themeElements>
    <a:clrScheme name="고려청자">
      <a:dk1>
        <a:sysClr val="windowText" lastClr="000000"/>
      </a:dk1>
      <a:lt1>
        <a:sysClr val="window" lastClr="FFFFFF"/>
      </a:lt1>
      <a:dk2>
        <a:srgbClr val="005466"/>
      </a:dk2>
      <a:lt2>
        <a:srgbClr val="D9F3F4"/>
      </a:lt2>
      <a:accent1>
        <a:srgbClr val="3F949A"/>
      </a:accent1>
      <a:accent2>
        <a:srgbClr val="4764B0"/>
      </a:accent2>
      <a:accent3>
        <a:srgbClr val="4FADD1"/>
      </a:accent3>
      <a:accent4>
        <a:srgbClr val="85B692"/>
      </a:accent4>
      <a:accent5>
        <a:srgbClr val="6B94E2"/>
      </a:accent5>
      <a:accent6>
        <a:srgbClr val="819BAB"/>
      </a:accent6>
      <a:hlink>
        <a:srgbClr val="7C0808"/>
      </a:hlink>
      <a:folHlink>
        <a:srgbClr val="0D356F"/>
      </a:folHlink>
    </a:clrScheme>
    <a:fontScheme name="사용자 지정 1">
      <a:majorFont>
        <a:latin typeface="Arial Rounded MT Bold"/>
        <a:ea typeface="나눔고딕 ExtraBold"/>
        <a:cs typeface=""/>
      </a:majorFont>
      <a:minorFont>
        <a:latin typeface="Century Gothic"/>
        <a:ea typeface="나눔고딕"/>
        <a:cs typeface=""/>
      </a:minorFont>
    </a:fontScheme>
    <a:fmtScheme name="고려청자">
      <a:fillStyleLst>
        <a:solidFill>
          <a:schemeClr val="phClr">
            <a:tint val="100000"/>
            <a:shade val="100000"/>
            <a:hueMod val="100000"/>
            <a:satMod val="100000"/>
          </a:schemeClr>
        </a:solidFill>
        <a:gradFill rotWithShape="1">
          <a:gsLst>
            <a:gs pos="0">
              <a:schemeClr val="phClr">
                <a:tint val="30000"/>
                <a:shade val="100000"/>
                <a:hueMod val="100000"/>
                <a:satMod val="100000"/>
              </a:schemeClr>
            </a:gs>
            <a:gs pos="100000">
              <a:schemeClr val="phClr">
                <a:tint val="100000"/>
                <a:shade val="100000"/>
                <a:hueMod val="100000"/>
                <a:satMod val="100000"/>
              </a:schemeClr>
            </a:gs>
          </a:gsLst>
          <a:lin ang="2700000" scaled="1"/>
        </a:gradFill>
        <a:gradFill rotWithShape="1">
          <a:gsLst>
            <a:gs pos="0">
              <a:schemeClr val="phClr">
                <a:tint val="100000"/>
                <a:shade val="60000"/>
                <a:hueMod val="100000"/>
                <a:satMod val="100000"/>
              </a:schemeClr>
            </a:gs>
            <a:gs pos="100000">
              <a:schemeClr val="phClr">
                <a:tint val="100000"/>
                <a:shade val="100000"/>
                <a:hueMod val="100000"/>
                <a:satMod val="100000"/>
              </a:schemeClr>
            </a:gs>
          </a:gsLst>
          <a:lin ang="3780000" scaled="1"/>
        </a:gradFill>
      </a:fillStyleLst>
      <a:lnStyleLst>
        <a:ln w="31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8100" dir="2700000" algn="tl">
              <a:srgbClr val="000000">
                <a:alpha val="43137"/>
              </a:srgbClr>
            </a:outerShdw>
          </a:effectLst>
        </a:effectStyle>
        <a:effectStyle>
          <a:effectLst>
            <a:outerShdw blurRad="38100" dist="38100" dir="3000000" algn="tl">
              <a:srgbClr val="000000">
                <a:alpha val="45490"/>
              </a:srgbClr>
            </a:outerShdw>
          </a:effectLst>
          <a:scene3d>
            <a:camera prst="orthographicFront" fov="0">
              <a:rot lat="0" lon="0" rev="0"/>
            </a:camera>
            <a:lightRig rig="twoPt" dir="t">
              <a:rot lat="0" lon="0" rev="5100000"/>
            </a:lightRig>
          </a:scene3d>
          <a:sp3d contourW="12700" prstMaterial="plastic">
            <a:bevelT w="50800" h="63500"/>
            <a:contourClr>
              <a:srgbClr val="000000">
                <a:alpha val="35294"/>
              </a:srgbClr>
            </a:contourClr>
          </a:sp3d>
        </a:effectStyle>
        <a:effectStyle>
          <a:effectLst>
            <a:outerShdw blurRad="63500" dist="63500" dir="3000000" algn="tl">
              <a:srgbClr val="000000">
                <a:alpha val="50196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18600000"/>
            </a:lightRig>
          </a:scene3d>
          <a:sp3d prstMaterial="plastic">
            <a:bevelT w="101600" h="63500"/>
            <a:contourClr>
              <a:srgbClr val="000000">
                <a:alpha val="40784"/>
              </a:srgbClr>
            </a:contourClr>
          </a:sp3d>
        </a:effectStyle>
      </a:effectStyleLst>
      <a:bgFillStyleLst>
        <a:solidFill>
          <a:schemeClr val="phClr">
            <a:tint val="100000"/>
            <a:shade val="100000"/>
            <a:hueMod val="100000"/>
            <a:satMod val="100000"/>
          </a:schemeClr>
        </a:solidFill>
        <a:gradFill rotWithShape="1">
          <a:gsLst>
            <a:gs pos="0">
              <a:schemeClr val="phClr">
                <a:tint val="85000"/>
                <a:shade val="100000"/>
                <a:hueMod val="100000"/>
                <a:satMod val="100000"/>
              </a:schemeClr>
            </a:gs>
            <a:gs pos="20000">
              <a:schemeClr val="phClr">
                <a:tint val="100000"/>
                <a:shade val="75000"/>
                <a:hueMod val="100000"/>
                <a:satMod val="100000"/>
              </a:schemeClr>
            </a:gs>
            <a:gs pos="55000">
              <a:schemeClr val="phClr">
                <a:tint val="97000"/>
                <a:shade val="100000"/>
                <a:hueMod val="100000"/>
                <a:satMod val="100000"/>
              </a:schemeClr>
            </a:gs>
            <a:gs pos="85000">
              <a:schemeClr val="phClr">
                <a:tint val="100000"/>
                <a:shade val="65000"/>
                <a:hueMod val="100000"/>
                <a:satMod val="100000"/>
              </a:schemeClr>
            </a:gs>
          </a:gsLst>
          <a:lin ang="2700000" scaled="1"/>
        </a:gradFill>
        <a:blipFill>
          <a:blip xmlns:r="http://schemas.openxmlformats.org/officeDocument/2006/relationships" r:embed="rId1">
            <a:duotone>
              <a:schemeClr val="phClr">
                <a:tint val="0"/>
                <a:shade val="50000"/>
                <a:hueMod val="100000"/>
                <a:satMod val="100000"/>
              </a:schemeClr>
              <a:schemeClr val="phClr">
                <a:tint val="100000"/>
                <a:shade val="100000"/>
                <a:hueMod val="100000"/>
                <a:satMod val="100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Crane</Template>
  <TotalTime>21850</TotalTime>
  <Words>9167</Words>
  <Application>Microsoft Office PowerPoint</Application>
  <PresentationFormat>와이드스크린</PresentationFormat>
  <Paragraphs>1393</Paragraphs>
  <Slides>96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96</vt:i4>
      </vt:variant>
    </vt:vector>
  </HeadingPairs>
  <TitlesOfParts>
    <vt:vector size="108" baseType="lpstr">
      <vt:lpstr>나눔고딕</vt:lpstr>
      <vt:lpstr>나눔고딕 ExtraBold</vt:lpstr>
      <vt:lpstr>맑은 고딕</vt:lpstr>
      <vt:lpstr>Arial</vt:lpstr>
      <vt:lpstr>Arial Rounded MT Bold</vt:lpstr>
      <vt:lpstr>Candara</vt:lpstr>
      <vt:lpstr>Century Gothic</vt:lpstr>
      <vt:lpstr>Consolas</vt:lpstr>
      <vt:lpstr>Helvetica</vt:lpstr>
      <vt:lpstr>Wingdings</vt:lpstr>
      <vt:lpstr>Wingdings 2</vt:lpstr>
      <vt:lpstr>고려청자</vt:lpstr>
      <vt:lpstr>PowerPoint 프레젠테이션</vt:lpstr>
      <vt:lpstr>복습: activity_main.xml &amp; MainActivity.java 파일들의 관계</vt:lpstr>
      <vt:lpstr>02 레이아웃 익히기:</vt:lpstr>
      <vt:lpstr>02-1 안드로이드에 포함된 대표적인 레이아웃 살펴보기:</vt:lpstr>
      <vt:lpstr>02-2 Linear Layout 사용하기: 리니어 레이아웃 실습</vt:lpstr>
      <vt:lpstr>02-2 Linear Layout 사용하기: 리니어 레이아웃 실습</vt:lpstr>
      <vt:lpstr>02-2 Linear Layout 사용하기: 리니어 레이아웃 실습</vt:lpstr>
      <vt:lpstr>02-2 Linear Layout 사용하기: 리니어 레이아웃 실습</vt:lpstr>
      <vt:lpstr>02-2 Linear Layout 사용하기: 리니어 레이아웃 실습</vt:lpstr>
      <vt:lpstr>02-2 Linear Layout 사용하기: 리니어 레이아웃 실습</vt:lpstr>
      <vt:lpstr>02-2 Linear Layout 사용하기: 리니어 레이아웃 실습</vt:lpstr>
      <vt:lpstr>02-2 Linear Layout 사용하기: 리니어 레이아웃 실습</vt:lpstr>
      <vt:lpstr>02-2 Linear Layout 사용하기: 리니어 레이아웃 실습</vt:lpstr>
      <vt:lpstr>02-2 Linear Layout 사용하기: 자바 코드에서 화면(Layout) 구성하기</vt:lpstr>
      <vt:lpstr>02-2 Linear Layout 사용하기: 자바 코드에서 화면(Layout) 구성하기 실습</vt:lpstr>
      <vt:lpstr>02-2 Linear Layout 사용하기: 자바 코드에서 화면(Layout) 구성하기 실습</vt:lpstr>
      <vt:lpstr>02-2 Linear Layout 사용하기: 자바 코드에서 화면(Layout) 구성하기 실습</vt:lpstr>
      <vt:lpstr>02-2 Linear Layout 사용하기: 자바 코드에서 화면(Layout) 구성하기 실습</vt:lpstr>
      <vt:lpstr>02-2 Linear Layout 사용하기: 자바 코드에서 화면(Layout) 구성하기 실습</vt:lpstr>
      <vt:lpstr>02-2 Linear Layout 사용하기: 자바 코드에서 화면(Layout) 구성하기 실습</vt:lpstr>
      <vt:lpstr>02-2 Linear Layout 사용하기: 자바 코드에서 화면(Layout) 구성하기 실습</vt:lpstr>
      <vt:lpstr>02-2 Linear Layout 사용하기: 자바 코드에서 화면(Layout) 구성하기 실습</vt:lpstr>
      <vt:lpstr>02-2 Linear Layout 사용하기: </vt:lpstr>
      <vt:lpstr>02-2 Linear Layout 사용하기: 뷰 정렬하기 실습</vt:lpstr>
      <vt:lpstr>02-2 Linear Layout 사용하기: 뷰 정렬하기 실습</vt:lpstr>
      <vt:lpstr>02-2 Linear Layout 사용하기: 뷰 정렬하기 실습</vt:lpstr>
      <vt:lpstr>02-2 Linear Layout 사용하기: 뷰 정렬하기 실습</vt:lpstr>
      <vt:lpstr>02-2 Linear Layout 사용하기: 뷰 정렬하기 실습</vt:lpstr>
      <vt:lpstr>02-2 Linear Layout 사용하기: 뷰 정렬하기 실습</vt:lpstr>
      <vt:lpstr>02-2 Linear Layout 사용하기: 뷰 정렬하기 실습</vt:lpstr>
      <vt:lpstr>02-2 Linear Layout 사용하기: 뷰 정렬하기 실습</vt:lpstr>
      <vt:lpstr>02-2 Linear Layout 사용하기: 뷰 정렬하기 실습</vt:lpstr>
      <vt:lpstr>02-2 Linear Layout 사용하기: 뷰 정렬하기 실습</vt:lpstr>
      <vt:lpstr>02-2 Linear Layout 사용하기: 뷰 정렬하기 실습</vt:lpstr>
      <vt:lpstr>02-2 Linear Layout 사용하기: 뷰 정렬하기 실습</vt:lpstr>
      <vt:lpstr>02-2 Linear Layout 사용하기: 뷰 정렬하기 실습</vt:lpstr>
      <vt:lpstr>02-2 Linear Layout 사용하기:</vt:lpstr>
      <vt:lpstr>02-2 Linear Layout 사용하기:</vt:lpstr>
      <vt:lpstr>02-2 Linear Layout 사용하기: 패딩과 마진 실습</vt:lpstr>
      <vt:lpstr>02-2 Linear Layout 사용하기: 패딩과 마진 실습</vt:lpstr>
      <vt:lpstr>02-2 Linear Layout 사용하기: 패딩과 마진 실습</vt:lpstr>
      <vt:lpstr>02-2 Linear Layout 사용하기: 패딩과 마진 실습</vt:lpstr>
      <vt:lpstr>02-4 Table Layout: 테이블 레이아웃 실습</vt:lpstr>
      <vt:lpstr>02-4 Table Layout: 테이블 레이아웃 실습</vt:lpstr>
      <vt:lpstr>02-4 Table Layout: 테이블 레이아웃 실습</vt:lpstr>
      <vt:lpstr>02-4 Table Layout: 테이블 레이아웃 실습</vt:lpstr>
      <vt:lpstr>02-4 Table Layout: 테이블 레이아웃 실습</vt:lpstr>
      <vt:lpstr>02-4 Table Layout: 테이블 레이아웃 실습</vt:lpstr>
      <vt:lpstr>02-4 Table Layout: 테이블 레이아웃 실습</vt:lpstr>
      <vt:lpstr>02-4 Table Layout: 테이블 레이아웃 실습</vt:lpstr>
      <vt:lpstr>02-5 Frame Layout과 View의 전환:</vt:lpstr>
      <vt:lpstr>02-5 Frame Layout과 View의 전환:FrameLayout 실습하기 </vt:lpstr>
      <vt:lpstr>02-5 Frame Layout과 View의 전환:FrameLayout 실습하기 </vt:lpstr>
      <vt:lpstr>02-5 Frame Layout과 View의 전환:FrameLayout 실습하기 </vt:lpstr>
      <vt:lpstr>02-5 Frame Layout과 View의 전환:FrameLayout 실습하기 </vt:lpstr>
      <vt:lpstr>02-5 Frame Layout과 View의 전환:FrameLayout 실습하기 </vt:lpstr>
      <vt:lpstr>02-5 Frame Layout과 View의 전환:FrameLayout 실습하기 </vt:lpstr>
      <vt:lpstr>02-5 Frame Layout과 View의 전환:FrameLayout 실습하기 </vt:lpstr>
      <vt:lpstr>02-5 Frame Layout과 View의 전환:FrameLayout 실습하기 </vt:lpstr>
      <vt:lpstr>02-5 Frame Layout과 View의 전환:FrameLayout 실습하기 </vt:lpstr>
      <vt:lpstr>02-5 Frame Layout과 View의 전환:FrameLayout 실습하기 </vt:lpstr>
      <vt:lpstr>02-5 Frame Layout과 View의 전환:FrameLayout 실습하기 </vt:lpstr>
      <vt:lpstr>02-5 Frame Layout과 View의 전환:FrameLayout 실습하기 </vt:lpstr>
      <vt:lpstr>02-5 Frame Layout과 View의 전환:FrameLayout 실습하기 </vt:lpstr>
      <vt:lpstr>02-5 Frame Layout과 View의 전환:FrameLayout 실습하기 </vt:lpstr>
      <vt:lpstr>02-6 ScrollView 사용하기: 스크롤뷰 실습</vt:lpstr>
      <vt:lpstr>02-6 ScrollView 사용하기: 스크롤뷰 실습</vt:lpstr>
      <vt:lpstr>02-6 ScrollView 사용하기: 스크롤뷰 실습</vt:lpstr>
      <vt:lpstr>02-6 ScrollView 사용하기: 스크롤뷰 실습</vt:lpstr>
      <vt:lpstr>02-6 ScrollView 사용하기: 스크롤뷰 실습</vt:lpstr>
      <vt:lpstr>02-6 ScrollView 사용하기: 스크롤뷰 실습 – activity_main.xml</vt:lpstr>
      <vt:lpstr>02-6 ScrollView 사용하기: 스크롤뷰 실습 – MainActivity.java</vt:lpstr>
      <vt:lpstr>02-6 ScrollView 사용하기: 스크롤뷰 실습 – MainActivity.java</vt:lpstr>
      <vt:lpstr>02-6 ScrollView 사용하기: 스크롤뷰 실습 – 결과 화면들</vt:lpstr>
      <vt:lpstr>Hu025xScrollView: 스크롤뷰 실습(Hu025ScrollView) 개선하기</vt:lpstr>
      <vt:lpstr>How to rename or copy Android Studio project</vt:lpstr>
      <vt:lpstr>Hu025xScrollView: 원래의 스크롤뷰 실습(Hu025ScrollView)개선하기</vt:lpstr>
      <vt:lpstr>Hu025xScrollView: 스크롤뷰 실습(Hu025ScrollView)개선하기</vt:lpstr>
      <vt:lpstr>Hu025xScrollView: 스크롤뷰 실습(Hu025ScrollView)개선하기</vt:lpstr>
      <vt:lpstr>Hu025xScrollView: 원래의 스크롤뷰 실습(Hu025ScrollView)개선하기</vt:lpstr>
      <vt:lpstr>Joy021Views: 두 개의 이미지뷰에 이미지 번갈아 보여주기</vt:lpstr>
      <vt:lpstr>Joy021Views: 두 개의 이미지뷰에 이미지 번갈아 보여주기</vt:lpstr>
      <vt:lpstr>Joy021Views: 두 개의 이미지뷰에 이미지 번갈아 보여주기</vt:lpstr>
      <vt:lpstr>Joy021Views: 두 개의 이미지뷰에 이미지 번갈아 보여주기</vt:lpstr>
      <vt:lpstr>Joy021Views: 두 개의 이미지뷰에 이미지 번갈아 보여주기</vt:lpstr>
      <vt:lpstr>Joy021Views: 두 개의 이미지뷰에 이미지 번갈아 보여주기</vt:lpstr>
      <vt:lpstr>Joy021Views: 두 개의 이미지뷰에 이미지 번갈아 보여주기</vt:lpstr>
      <vt:lpstr>Joy022PlaceHolder: 간단한 사용자 인터페이스 구성하기</vt:lpstr>
      <vt:lpstr>Joy022PlaceHolder: 간단한 사용자 인터페이스 구성하기</vt:lpstr>
      <vt:lpstr>Joy022PlaceHolder: 간단한 사용자 인터페이스 구성하기</vt:lpstr>
      <vt:lpstr>Joy022PlaceHolder: 간단한 사용자 인터페이스 구성하기</vt:lpstr>
      <vt:lpstr>Joy022PlaceHolder: 간단한 사용자 인터페이스 구성하기</vt:lpstr>
      <vt:lpstr>Joy022PlaceHolder: 간단한 사용자 인터페이스 구성하기</vt:lpstr>
      <vt:lpstr>Joy022PlaceHolder: 간단한 사용자 인터페이스 구성하기 - activity_main.xml</vt:lpstr>
      <vt:lpstr>Joy022PlaceHolder: 간단한 사용자 인터페이스 구성하기</vt:lpstr>
      <vt:lpstr>Joy022PlaceHolder: 간단한 사용자 인터페이스 구성하기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kys</dc:creator>
  <cp:lastModifiedBy>김 영섭</cp:lastModifiedBy>
  <cp:revision>1116</cp:revision>
  <dcterms:created xsi:type="dcterms:W3CDTF">2014-02-12T09:15:05Z</dcterms:created>
  <dcterms:modified xsi:type="dcterms:W3CDTF">2021-07-20T23:53:54Z</dcterms:modified>
</cp:coreProperties>
</file>